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9"/>
  </p:notesMasterIdLst>
  <p:sldIdLst>
    <p:sldId id="256" r:id="rId2"/>
    <p:sldId id="257" r:id="rId3"/>
    <p:sldId id="258" r:id="rId4"/>
    <p:sldId id="259" r:id="rId5"/>
    <p:sldId id="260" r:id="rId6"/>
    <p:sldId id="261" r:id="rId7"/>
    <p:sldId id="262" r:id="rId8"/>
    <p:sldId id="281" r:id="rId9"/>
    <p:sldId id="263" r:id="rId10"/>
    <p:sldId id="264" r:id="rId11"/>
    <p:sldId id="365" r:id="rId12"/>
    <p:sldId id="367" r:id="rId13"/>
    <p:sldId id="265" r:id="rId14"/>
    <p:sldId id="375" r:id="rId15"/>
    <p:sldId id="383" r:id="rId16"/>
    <p:sldId id="376" r:id="rId17"/>
    <p:sldId id="282" r:id="rId18"/>
    <p:sldId id="366" r:id="rId19"/>
    <p:sldId id="266" r:id="rId20"/>
    <p:sldId id="267" r:id="rId21"/>
    <p:sldId id="368" r:id="rId22"/>
    <p:sldId id="268" r:id="rId23"/>
    <p:sldId id="269" r:id="rId24"/>
    <p:sldId id="270" r:id="rId25"/>
    <p:sldId id="384" r:id="rId26"/>
    <p:sldId id="271" r:id="rId27"/>
    <p:sldId id="369" r:id="rId28"/>
    <p:sldId id="370" r:id="rId29"/>
    <p:sldId id="272" r:id="rId30"/>
    <p:sldId id="273" r:id="rId31"/>
    <p:sldId id="283" r:id="rId32"/>
    <p:sldId id="274" r:id="rId33"/>
    <p:sldId id="275" r:id="rId34"/>
    <p:sldId id="371" r:id="rId35"/>
    <p:sldId id="276" r:id="rId36"/>
    <p:sldId id="284" r:id="rId37"/>
    <p:sldId id="277" r:id="rId38"/>
    <p:sldId id="278" r:id="rId39"/>
    <p:sldId id="279" r:id="rId40"/>
    <p:sldId id="280" r:id="rId41"/>
    <p:sldId id="285" r:id="rId42"/>
    <p:sldId id="286" r:id="rId43"/>
    <p:sldId id="289" r:id="rId44"/>
    <p:sldId id="372" r:id="rId45"/>
    <p:sldId id="290" r:id="rId46"/>
    <p:sldId id="287" r:id="rId47"/>
    <p:sldId id="373" r:id="rId48"/>
    <p:sldId id="288" r:id="rId49"/>
    <p:sldId id="291" r:id="rId50"/>
    <p:sldId id="292" r:id="rId51"/>
    <p:sldId id="293" r:id="rId52"/>
    <p:sldId id="294" r:id="rId53"/>
    <p:sldId id="326" r:id="rId54"/>
    <p:sldId id="295" r:id="rId55"/>
    <p:sldId id="296" r:id="rId56"/>
    <p:sldId id="312" r:id="rId57"/>
    <p:sldId id="311" r:id="rId58"/>
    <p:sldId id="297" r:id="rId59"/>
    <p:sldId id="298" r:id="rId60"/>
    <p:sldId id="327" r:id="rId61"/>
    <p:sldId id="299" r:id="rId62"/>
    <p:sldId id="300" r:id="rId63"/>
    <p:sldId id="374" r:id="rId64"/>
    <p:sldId id="301" r:id="rId65"/>
    <p:sldId id="302" r:id="rId66"/>
    <p:sldId id="303" r:id="rId67"/>
    <p:sldId id="313" r:id="rId68"/>
    <p:sldId id="304" r:id="rId69"/>
    <p:sldId id="305" r:id="rId70"/>
    <p:sldId id="306" r:id="rId71"/>
    <p:sldId id="319" r:id="rId72"/>
    <p:sldId id="329" r:id="rId73"/>
    <p:sldId id="320" r:id="rId74"/>
    <p:sldId id="321" r:id="rId75"/>
    <p:sldId id="330" r:id="rId76"/>
    <p:sldId id="322" r:id="rId77"/>
    <p:sldId id="382" r:id="rId78"/>
    <p:sldId id="323" r:id="rId79"/>
    <p:sldId id="324" r:id="rId80"/>
    <p:sldId id="338" r:id="rId81"/>
    <p:sldId id="331" r:id="rId82"/>
    <p:sldId id="339" r:id="rId83"/>
    <p:sldId id="340" r:id="rId84"/>
    <p:sldId id="332" r:id="rId85"/>
    <p:sldId id="333" r:id="rId86"/>
    <p:sldId id="334" r:id="rId87"/>
    <p:sldId id="335" r:id="rId88"/>
    <p:sldId id="336" r:id="rId89"/>
    <p:sldId id="337" r:id="rId90"/>
    <p:sldId id="341" r:id="rId91"/>
    <p:sldId id="346" r:id="rId92"/>
    <p:sldId id="342" r:id="rId93"/>
    <p:sldId id="343" r:id="rId94"/>
    <p:sldId id="347" r:id="rId95"/>
    <p:sldId id="344" r:id="rId96"/>
    <p:sldId id="345" r:id="rId97"/>
    <p:sldId id="348" r:id="rId98"/>
    <p:sldId id="349" r:id="rId99"/>
    <p:sldId id="350" r:id="rId100"/>
    <p:sldId id="351" r:id="rId101"/>
    <p:sldId id="352" r:id="rId102"/>
    <p:sldId id="353" r:id="rId103"/>
    <p:sldId id="354" r:id="rId104"/>
    <p:sldId id="355" r:id="rId105"/>
    <p:sldId id="356" r:id="rId106"/>
    <p:sldId id="385" r:id="rId107"/>
    <p:sldId id="357" r:id="rId108"/>
    <p:sldId id="358" r:id="rId109"/>
    <p:sldId id="359" r:id="rId110"/>
    <p:sldId id="360" r:id="rId111"/>
    <p:sldId id="361" r:id="rId112"/>
    <p:sldId id="362" r:id="rId113"/>
    <p:sldId id="377" r:id="rId114"/>
    <p:sldId id="378" r:id="rId115"/>
    <p:sldId id="379" r:id="rId116"/>
    <p:sldId id="380" r:id="rId117"/>
    <p:sldId id="381" r:id="rId1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907" autoAdjust="0"/>
  </p:normalViewPr>
  <p:slideViewPr>
    <p:cSldViewPr>
      <p:cViewPr>
        <p:scale>
          <a:sx n="70" d="100"/>
          <a:sy n="70" d="100"/>
        </p:scale>
        <p:origin x="-1386"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s>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jpeg>
</file>

<file path=ppt/media/image25.jpeg>
</file>

<file path=ppt/media/image26.png>
</file>

<file path=ppt/media/image27.png>
</file>

<file path=ppt/media/image28.jpeg>
</file>

<file path=ppt/media/image29.jpeg>
</file>

<file path=ppt/media/image3.jpeg>
</file>

<file path=ppt/media/image30.png>
</file>

<file path=ppt/media/image31.png>
</file>

<file path=ppt/media/image32.jpeg>
</file>

<file path=ppt/media/image33.jpeg>
</file>

<file path=ppt/media/image34.jpeg>
</file>

<file path=ppt/media/image35.jpeg>
</file>

<file path=ppt/media/image36.png>
</file>

<file path=ppt/media/image37.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2A39264-DEFE-43B4-AB98-3CF560F71371}" type="datetimeFigureOut">
              <a:rPr lang="en-US" smtClean="0"/>
              <a:pPr/>
              <a:t>5/6/2020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A12577D-675F-4DD4-BB0D-A789754FAB21}" type="slidenum">
              <a:rPr lang="en-US" smtClean="0"/>
              <a:pPr/>
              <a:t>‹#›</a:t>
            </a:fld>
            <a:endParaRPr lang="en-US"/>
          </a:p>
        </p:txBody>
      </p:sp>
    </p:spTree>
    <p:extLst>
      <p:ext uri="{BB962C8B-B14F-4D97-AF65-F5344CB8AC3E}">
        <p14:creationId xmlns:p14="http://schemas.microsoft.com/office/powerpoint/2010/main" val="3255317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RANK (receptor activator for nuclear factor-</a:t>
            </a:r>
            <a:r>
              <a:rPr lang="en-US" sz="1200" kern="1200" baseline="0" dirty="0" err="1" smtClean="0">
                <a:solidFill>
                  <a:schemeClr val="tx1"/>
                </a:solidFill>
                <a:latin typeface="+mn-lt"/>
                <a:ea typeface="+mn-ea"/>
                <a:cs typeface="+mn-cs"/>
              </a:rPr>
              <a:t>κB</a:t>
            </a:r>
            <a:r>
              <a:rPr lang="en-US" sz="1200" kern="1200" baseline="0" dirty="0" smtClean="0">
                <a:solidFill>
                  <a:schemeClr val="tx1"/>
                </a:solidFill>
                <a:latin typeface="+mn-lt"/>
                <a:ea typeface="+mn-ea"/>
                <a:cs typeface="+mn-cs"/>
              </a:rPr>
              <a:t>), RANK </a:t>
            </a:r>
            <a:r>
              <a:rPr lang="en-US" sz="1200" kern="1200" baseline="0" dirty="0" err="1" smtClean="0">
                <a:solidFill>
                  <a:schemeClr val="tx1"/>
                </a:solidFill>
                <a:latin typeface="+mn-lt"/>
                <a:ea typeface="+mn-ea"/>
                <a:cs typeface="+mn-cs"/>
              </a:rPr>
              <a:t>ligand</a:t>
            </a:r>
            <a:r>
              <a:rPr lang="en-US" sz="1200" kern="1200" baseline="0" dirty="0" smtClean="0">
                <a:solidFill>
                  <a:schemeClr val="tx1"/>
                </a:solidFill>
                <a:latin typeface="+mn-lt"/>
                <a:ea typeface="+mn-ea"/>
                <a:cs typeface="+mn-cs"/>
              </a:rPr>
              <a:t> (RANKL), and </a:t>
            </a:r>
            <a:r>
              <a:rPr lang="en-US" sz="1200" kern="1200" baseline="0" dirty="0" err="1" smtClean="0">
                <a:solidFill>
                  <a:schemeClr val="tx1"/>
                </a:solidFill>
                <a:latin typeface="+mn-lt"/>
                <a:ea typeface="+mn-ea"/>
                <a:cs typeface="+mn-cs"/>
              </a:rPr>
              <a:t>osteoprotegerin</a:t>
            </a:r>
            <a:r>
              <a:rPr lang="en-US" sz="1200" kern="1200" baseline="0" dirty="0" smtClean="0">
                <a:solidFill>
                  <a:schemeClr val="tx1"/>
                </a:solidFill>
                <a:latin typeface="+mn-lt"/>
                <a:ea typeface="+mn-ea"/>
                <a:cs typeface="+mn-cs"/>
              </a:rPr>
              <a:t> (OPG). RANK, a member of the tumor necrosis factor (TNF) receptor family, is expressed on the cell membranes of </a:t>
            </a:r>
            <a:r>
              <a:rPr lang="en-US" sz="1200" kern="1200" baseline="0" dirty="0" err="1" smtClean="0">
                <a:solidFill>
                  <a:schemeClr val="tx1"/>
                </a:solidFill>
                <a:latin typeface="+mn-lt"/>
                <a:ea typeface="+mn-ea"/>
                <a:cs typeface="+mn-cs"/>
              </a:rPr>
              <a:t>preosteoclasts</a:t>
            </a:r>
            <a:r>
              <a:rPr lang="en-US" sz="1200" kern="1200" baseline="0" dirty="0" smtClean="0">
                <a:solidFill>
                  <a:schemeClr val="tx1"/>
                </a:solidFill>
                <a:latin typeface="+mn-lt"/>
                <a:ea typeface="+mn-ea"/>
                <a:cs typeface="+mn-cs"/>
              </a:rPr>
              <a:t> and mature osteoclasts. Its </a:t>
            </a:r>
            <a:r>
              <a:rPr lang="en-US" sz="1200" kern="1200" baseline="0" dirty="0" err="1" smtClean="0">
                <a:solidFill>
                  <a:schemeClr val="tx1"/>
                </a:solidFill>
                <a:latin typeface="+mn-lt"/>
                <a:ea typeface="+mn-ea"/>
                <a:cs typeface="+mn-cs"/>
              </a:rPr>
              <a:t>ligand</a:t>
            </a:r>
            <a:r>
              <a:rPr lang="en-US" sz="1200" kern="1200" baseline="0" dirty="0" smtClean="0">
                <a:solidFill>
                  <a:schemeClr val="tx1"/>
                </a:solidFill>
                <a:latin typeface="+mn-lt"/>
                <a:ea typeface="+mn-ea"/>
                <a:cs typeface="+mn-cs"/>
              </a:rPr>
              <a:t>, RANKL, is expressed by osteoblasts and marrow </a:t>
            </a:r>
            <a:r>
              <a:rPr lang="en-US" sz="1200" kern="1200" baseline="0" dirty="0" err="1" smtClean="0">
                <a:solidFill>
                  <a:schemeClr val="tx1"/>
                </a:solidFill>
                <a:latin typeface="+mn-lt"/>
                <a:ea typeface="+mn-ea"/>
                <a:cs typeface="+mn-cs"/>
              </a:rPr>
              <a:t>stromal</a:t>
            </a:r>
            <a:r>
              <a:rPr lang="en-US" sz="1200" kern="1200" baseline="0" dirty="0" smtClean="0">
                <a:solidFill>
                  <a:schemeClr val="tx1"/>
                </a:solidFill>
                <a:latin typeface="+mn-lt"/>
                <a:ea typeface="+mn-ea"/>
                <a:cs typeface="+mn-cs"/>
              </a:rPr>
              <a:t> cells. RANK stimulation by RANKL leads to activation of the transcription factor NF-</a:t>
            </a:r>
            <a:r>
              <a:rPr lang="en-US" sz="1200" kern="1200" baseline="0" dirty="0" err="1" smtClean="0">
                <a:solidFill>
                  <a:schemeClr val="tx1"/>
                </a:solidFill>
                <a:latin typeface="+mn-lt"/>
                <a:ea typeface="+mn-ea"/>
                <a:cs typeface="+mn-cs"/>
              </a:rPr>
              <a:t>κB</a:t>
            </a:r>
            <a:r>
              <a:rPr lang="en-US" sz="1200" kern="1200" baseline="0" dirty="0" smtClean="0">
                <a:solidFill>
                  <a:schemeClr val="tx1"/>
                </a:solidFill>
                <a:latin typeface="+mn-lt"/>
                <a:ea typeface="+mn-ea"/>
                <a:cs typeface="+mn-cs"/>
              </a:rPr>
              <a:t>, which drives the expression of genes that stimulate osteoclast formation, fusion, differentiation, function, and survival.</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33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dirty="0" smtClean="0"/>
              <a:t>Frenzied: uncontrolled, exuberant:</a:t>
            </a:r>
            <a:r>
              <a:rPr lang="en-US" sz="1200" baseline="0" dirty="0" smtClean="0"/>
              <a:t> </a:t>
            </a:r>
            <a:r>
              <a:rPr lang="en-US" dirty="0" smtClean="0"/>
              <a:t>strong and growing quickly,</a:t>
            </a:r>
            <a:r>
              <a:rPr lang="en-US" baseline="0" dirty="0" smtClean="0"/>
              <a:t> </a:t>
            </a:r>
            <a:r>
              <a:rPr lang="en-US" sz="1200" dirty="0" smtClean="0"/>
              <a:t>exhaustion:</a:t>
            </a:r>
            <a:r>
              <a:rPr lang="en-US" sz="1200" baseline="0" dirty="0" smtClean="0"/>
              <a:t> end or collapse</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37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dirty="0" smtClean="0"/>
              <a:t>waddling : </a:t>
            </a:r>
            <a:r>
              <a:rPr lang="en-US" dirty="0" smtClean="0"/>
              <a:t>short legs and a fat body </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41</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A rare condition in which the ligaments and cartilages of the body, and sometimes the conjunctiva, become stained by dark brown or black pigment (</a:t>
            </a:r>
            <a:r>
              <a:rPr lang="en-US" sz="1200" kern="1200" baseline="0" dirty="0" err="1" smtClean="0">
                <a:solidFill>
                  <a:schemeClr val="tx1"/>
                </a:solidFill>
                <a:latin typeface="+mn-lt"/>
                <a:ea typeface="+mn-ea"/>
                <a:cs typeface="+mn-cs"/>
              </a:rPr>
              <a:t>homogentisic</a:t>
            </a:r>
            <a:r>
              <a:rPr lang="en-US" sz="1200" kern="1200" baseline="0" dirty="0" smtClean="0">
                <a:solidFill>
                  <a:schemeClr val="tx1"/>
                </a:solidFill>
                <a:latin typeface="+mn-lt"/>
                <a:ea typeface="+mn-ea"/>
                <a:cs typeface="+mn-cs"/>
              </a:rPr>
              <a:t> acid). This may occur in chronic carbolic poisoning, or in a congenital disorder of metabolism in which the individual is unable to break down completely the tyrosine of the protein molecule</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49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baseline="0" dirty="0" err="1" smtClean="0">
                <a:solidFill>
                  <a:schemeClr val="tx1"/>
                </a:solidFill>
                <a:latin typeface="+mn-lt"/>
                <a:ea typeface="+mn-ea"/>
                <a:cs typeface="+mn-cs"/>
              </a:rPr>
              <a:t>Ankylosis</a:t>
            </a:r>
            <a:r>
              <a:rPr lang="en-US" sz="1200" b="1" kern="1200" baseline="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The condition of a joint in which the movements are restricted by fibrous bands, or by malformation, or by actual union of the bones.</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54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baseline="0" dirty="0" smtClean="0">
                <a:solidFill>
                  <a:schemeClr val="tx1"/>
                </a:solidFill>
                <a:latin typeface="+mn-lt"/>
                <a:ea typeface="+mn-ea"/>
                <a:cs typeface="+mn-cs"/>
              </a:rPr>
              <a:t>Involucrum: </a:t>
            </a:r>
            <a:r>
              <a:rPr lang="en-US" sz="1200" kern="1200" baseline="0" dirty="0" smtClean="0">
                <a:solidFill>
                  <a:schemeClr val="tx1"/>
                </a:solidFill>
                <a:latin typeface="+mn-lt"/>
                <a:ea typeface="+mn-ea"/>
                <a:cs typeface="+mn-cs"/>
              </a:rPr>
              <a:t>The sheath of new bone which is formed round a piece of dead bone in. </a:t>
            </a:r>
            <a:r>
              <a:rPr lang="en-US" sz="1200" b="1" kern="1200" baseline="0" dirty="0" smtClean="0">
                <a:solidFill>
                  <a:schemeClr val="tx1"/>
                </a:solidFill>
                <a:latin typeface="+mn-lt"/>
                <a:ea typeface="+mn-ea"/>
                <a:cs typeface="+mn-cs"/>
              </a:rPr>
              <a:t>Sequestrum: </a:t>
            </a:r>
            <a:r>
              <a:rPr lang="en-US" sz="1200" kern="1200" baseline="0" dirty="0" smtClean="0">
                <a:solidFill>
                  <a:schemeClr val="tx1"/>
                </a:solidFill>
                <a:latin typeface="+mn-lt"/>
                <a:ea typeface="+mn-ea"/>
                <a:cs typeface="+mn-cs"/>
              </a:rPr>
              <a:t>A fragment of dead bone cast off from the living bone in the process of NECROSIS.</a:t>
            </a:r>
            <a:endParaRPr lang="en-US" dirty="0"/>
          </a:p>
        </p:txBody>
      </p:sp>
      <p:sp>
        <p:nvSpPr>
          <p:cNvPr id="4" name="Slide Number Placeholder 3"/>
          <p:cNvSpPr>
            <a:spLocks noGrp="1"/>
          </p:cNvSpPr>
          <p:nvPr>
            <p:ph type="sldNum" sz="quarter" idx="10"/>
          </p:nvPr>
        </p:nvSpPr>
        <p:spPr/>
        <p:txBody>
          <a:bodyPr/>
          <a:lstStyle/>
          <a:p>
            <a:fld id="{3A12577D-675F-4DD4-BB0D-A789754FAB21}" type="slidenum">
              <a:rPr lang="en-US" smtClean="0"/>
              <a:pPr/>
              <a:t>68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14400"/>
            <a:ext cx="9144000" cy="1470025"/>
          </a:xfrm>
          <a:solidFill>
            <a:srgbClr val="FF0000"/>
          </a:solidFill>
        </p:spPr>
        <p:txBody>
          <a:bodyPr/>
          <a:lstStyle/>
          <a:p>
            <a:r>
              <a:rPr lang="en-US" b="1" dirty="0" smtClean="0"/>
              <a:t>Musculoskeletal System</a:t>
            </a:r>
            <a:endParaRPr lang="en-US" b="1" dirty="0"/>
          </a:p>
        </p:txBody>
      </p:sp>
      <p:sp>
        <p:nvSpPr>
          <p:cNvPr id="3" name="Subtitle 2"/>
          <p:cNvSpPr>
            <a:spLocks noGrp="1"/>
          </p:cNvSpPr>
          <p:nvPr>
            <p:ph type="subTitle" idx="1"/>
          </p:nvPr>
        </p:nvSpPr>
        <p:spPr>
          <a:xfrm>
            <a:off x="5257800" y="4495800"/>
            <a:ext cx="3810000" cy="1219200"/>
          </a:xfrm>
        </p:spPr>
        <p:txBody>
          <a:bodyPr/>
          <a:lstStyle/>
          <a:p>
            <a:r>
              <a:rPr lang="en-US" dirty="0" smtClean="0"/>
              <a:t>Krishna Bastola</a:t>
            </a:r>
          </a:p>
          <a:p>
            <a:r>
              <a:rPr lang="en-US" dirty="0" smtClean="0"/>
              <a:t>B.Sc. MLT, M.Sc.</a:t>
            </a:r>
            <a:endParaRPr lang="en-US" dirty="0"/>
          </a:p>
        </p:txBody>
      </p:sp>
    </p:spTree>
  </p:cSld>
  <p:clrMapOvr>
    <a:masterClrMapping/>
  </p:clrMapOvr>
  <p:transition spd="slow">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8400" y="76200"/>
            <a:ext cx="4213782"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Compact Bone</a:t>
            </a:r>
            <a:endParaRPr lang="en-US" sz="2800" b="1" dirty="0">
              <a:effectLst>
                <a:outerShdw blurRad="38100" dist="38100" dir="2700000" algn="tl">
                  <a:srgbClr val="000000">
                    <a:alpha val="43137"/>
                  </a:srgbClr>
                </a:outerShdw>
              </a:effectLst>
              <a:latin typeface="+mj-lt"/>
            </a:endParaRPr>
          </a:p>
        </p:txBody>
      </p:sp>
      <p:pic>
        <p:nvPicPr>
          <p:cNvPr id="1026" name="Picture 2"/>
          <p:cNvPicPr>
            <a:picLocks noChangeAspect="1" noChangeArrowheads="1"/>
          </p:cNvPicPr>
          <p:nvPr/>
        </p:nvPicPr>
        <p:blipFill>
          <a:blip r:embed="rId2"/>
          <a:srcRect/>
          <a:stretch>
            <a:fillRect/>
          </a:stretch>
        </p:blipFill>
        <p:spPr bwMode="auto">
          <a:xfrm>
            <a:off x="1530016" y="1070538"/>
            <a:ext cx="6242384" cy="5482662"/>
          </a:xfrm>
          <a:prstGeom prst="rect">
            <a:avLst/>
          </a:prstGeom>
          <a:noFill/>
          <a:ln w="9525">
            <a:noFill/>
            <a:miter lim="800000"/>
            <a:headEnd/>
            <a:tailEnd/>
          </a:ln>
          <a:effectLst/>
        </p:spPr>
      </p:pic>
    </p:spTree>
  </p:cSld>
  <p:clrMapOvr>
    <a:masterClrMapping/>
  </p:clrMapOvr>
  <p:transition spd="slow">
    <p:wipe dir="r"/>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pic>
        <p:nvPicPr>
          <p:cNvPr id="2050" name="Picture 2"/>
          <p:cNvPicPr>
            <a:picLocks noChangeAspect="1" noChangeArrowheads="1"/>
          </p:cNvPicPr>
          <p:nvPr/>
        </p:nvPicPr>
        <p:blipFill>
          <a:blip r:embed="rId2"/>
          <a:srcRect/>
          <a:stretch>
            <a:fillRect/>
          </a:stretch>
        </p:blipFill>
        <p:spPr bwMode="auto">
          <a:xfrm>
            <a:off x="148389" y="1676400"/>
            <a:ext cx="4347411" cy="3441700"/>
          </a:xfrm>
          <a:prstGeom prst="rect">
            <a:avLst/>
          </a:prstGeom>
          <a:noFill/>
          <a:ln w="9525">
            <a:noFill/>
            <a:miter lim="800000"/>
            <a:headEnd/>
            <a:tailEnd/>
          </a:ln>
          <a:effectLst/>
        </p:spPr>
      </p:pic>
      <p:pic>
        <p:nvPicPr>
          <p:cNvPr id="2052" name="Picture 4"/>
          <p:cNvPicPr>
            <a:picLocks noChangeAspect="1" noChangeArrowheads="1"/>
          </p:cNvPicPr>
          <p:nvPr/>
        </p:nvPicPr>
        <p:blipFill>
          <a:blip r:embed="rId3"/>
          <a:srcRect/>
          <a:stretch>
            <a:fillRect/>
          </a:stretch>
        </p:blipFill>
        <p:spPr bwMode="auto">
          <a:xfrm>
            <a:off x="4692226" y="1671638"/>
            <a:ext cx="4451774" cy="3128961"/>
          </a:xfrm>
          <a:prstGeom prst="rect">
            <a:avLst/>
          </a:prstGeom>
          <a:noFill/>
          <a:ln w="9525">
            <a:noFill/>
            <a:miter lim="800000"/>
            <a:headEnd/>
            <a:tailEnd/>
          </a:ln>
          <a:effectLst/>
        </p:spPr>
      </p:pic>
      <p:sp>
        <p:nvSpPr>
          <p:cNvPr id="7" name="Rectangle 6"/>
          <p:cNvSpPr/>
          <p:nvPr/>
        </p:nvSpPr>
        <p:spPr>
          <a:xfrm>
            <a:off x="0" y="5602069"/>
            <a:ext cx="9144000" cy="646331"/>
          </a:xfrm>
          <a:prstGeom prst="rect">
            <a:avLst/>
          </a:prstGeom>
        </p:spPr>
        <p:txBody>
          <a:bodyPr wrap="square">
            <a:spAutoFit/>
          </a:bodyPr>
          <a:lstStyle/>
          <a:p>
            <a:pPr algn="just"/>
            <a:r>
              <a:rPr lang="en-US" b="1" dirty="0" smtClean="0"/>
              <a:t>Fig: Lipoma. A, Common clinical location. B, The cut surface of the tumour is soft, </a:t>
            </a:r>
            <a:r>
              <a:rPr lang="en-US" b="1" dirty="0" err="1" smtClean="0"/>
              <a:t>lobulated</a:t>
            </a:r>
            <a:r>
              <a:rPr lang="en-US" b="1" dirty="0" smtClean="0"/>
              <a:t>, yellowish and greasy.</a:t>
            </a:r>
            <a:endParaRPr lang="en-US" b="1" dirty="0"/>
          </a:p>
        </p:txBody>
      </p:sp>
      <p:sp>
        <p:nvSpPr>
          <p:cNvPr id="6" name="Rectangle 5"/>
          <p:cNvSpPr/>
          <p:nvPr/>
        </p:nvSpPr>
        <p:spPr>
          <a:xfrm>
            <a:off x="0" y="990600"/>
            <a:ext cx="9144000" cy="400110"/>
          </a:xfrm>
          <a:prstGeom prst="rect">
            <a:avLst/>
          </a:prstGeom>
        </p:spPr>
        <p:txBody>
          <a:bodyPr wrap="square">
            <a:spAutoFit/>
          </a:bodyPr>
          <a:lstStyle/>
          <a:p>
            <a:pPr algn="just"/>
            <a:r>
              <a:rPr lang="en-US" sz="2000" b="1" u="sng" dirty="0" smtClean="0"/>
              <a:t>LIPOMA</a:t>
            </a:r>
            <a:endParaRPr lang="en-US" sz="2000" dirty="0"/>
          </a:p>
        </p:txBody>
      </p:sp>
    </p:spTree>
  </p:cSld>
  <p:clrMapOvr>
    <a:masterClrMapping/>
  </p:clrMapOvr>
  <p:transition spd="slow">
    <p:wipe dir="r"/>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1340584"/>
            <a:ext cx="9144000" cy="1631216"/>
          </a:xfrm>
          <a:prstGeom prst="rect">
            <a:avLst/>
          </a:prstGeom>
        </p:spPr>
        <p:txBody>
          <a:bodyPr wrap="square">
            <a:spAutoFit/>
          </a:bodyPr>
          <a:lstStyle/>
          <a:p>
            <a:pPr algn="just"/>
            <a:r>
              <a:rPr lang="en-US" sz="2000" b="1" i="1" dirty="0" smtClean="0"/>
              <a:t>Grossly, </a:t>
            </a:r>
            <a:r>
              <a:rPr lang="en-US" sz="2000" dirty="0" smtClean="0"/>
              <a:t>a subcutaneous lipoma is usually small, round to oval and encapsulated mass. The cut surface is soft, </a:t>
            </a:r>
            <a:r>
              <a:rPr lang="en-US" sz="2000" dirty="0" err="1" smtClean="0"/>
              <a:t>lobulated</a:t>
            </a:r>
            <a:r>
              <a:rPr lang="en-US" sz="2000" dirty="0" smtClean="0"/>
              <a:t>, yellowish-orange and greasy.</a:t>
            </a:r>
          </a:p>
          <a:p>
            <a:pPr algn="just"/>
            <a:endParaRPr lang="en-US" sz="2000" b="1" dirty="0" smtClean="0"/>
          </a:p>
          <a:p>
            <a:pPr algn="just"/>
            <a:r>
              <a:rPr lang="en-US" sz="2000" b="1" i="1" dirty="0" smtClean="0"/>
              <a:t>Histologically</a:t>
            </a:r>
            <a:r>
              <a:rPr lang="en-US" sz="2000" dirty="0" smtClean="0"/>
              <a:t>, the tumour is composed of lobules of mature adipose cells separated by delicate fibrous septa. A thin fibrous capsule surrounds the tumour.</a:t>
            </a:r>
            <a:endParaRPr lang="en-US" sz="2000" dirty="0"/>
          </a:p>
        </p:txBody>
      </p:sp>
      <p:pic>
        <p:nvPicPr>
          <p:cNvPr id="3074" name="Picture 2" descr="C:\Users\krishna bastola\Desktop\jkjk.jpg"/>
          <p:cNvPicPr>
            <a:picLocks noChangeAspect="1" noChangeArrowheads="1"/>
          </p:cNvPicPr>
          <p:nvPr/>
        </p:nvPicPr>
        <p:blipFill>
          <a:blip r:embed="rId2"/>
          <a:srcRect/>
          <a:stretch>
            <a:fillRect/>
          </a:stretch>
        </p:blipFill>
        <p:spPr bwMode="auto">
          <a:xfrm>
            <a:off x="4419600" y="2988235"/>
            <a:ext cx="4661559" cy="3747528"/>
          </a:xfrm>
          <a:prstGeom prst="rect">
            <a:avLst/>
          </a:prstGeom>
          <a:noFill/>
        </p:spPr>
      </p:pic>
      <p:sp>
        <p:nvSpPr>
          <p:cNvPr id="5" name="Rectangle 4"/>
          <p:cNvSpPr/>
          <p:nvPr/>
        </p:nvSpPr>
        <p:spPr>
          <a:xfrm>
            <a:off x="0" y="4819471"/>
            <a:ext cx="4343400" cy="1200329"/>
          </a:xfrm>
          <a:prstGeom prst="rect">
            <a:avLst/>
          </a:prstGeom>
        </p:spPr>
        <p:txBody>
          <a:bodyPr wrap="square">
            <a:spAutoFit/>
          </a:bodyPr>
          <a:lstStyle/>
          <a:p>
            <a:pPr algn="just"/>
            <a:r>
              <a:rPr lang="en-US" b="1" dirty="0" smtClean="0"/>
              <a:t>Fig: Lipoma. </a:t>
            </a:r>
            <a:r>
              <a:rPr lang="en-US" dirty="0" smtClean="0"/>
              <a:t>The tumour shows a thin capsule and underlying lobules of mature adipose cells separated by delicate fibrous septa.</a:t>
            </a:r>
            <a:endParaRPr lang="en-US" dirty="0"/>
          </a:p>
        </p:txBody>
      </p:sp>
      <p:sp>
        <p:nvSpPr>
          <p:cNvPr id="6" name="Rectangle 5"/>
          <p:cNvSpPr/>
          <p:nvPr/>
        </p:nvSpPr>
        <p:spPr>
          <a:xfrm>
            <a:off x="0" y="990600"/>
            <a:ext cx="9144000" cy="400110"/>
          </a:xfrm>
          <a:prstGeom prst="rect">
            <a:avLst/>
          </a:prstGeom>
        </p:spPr>
        <p:txBody>
          <a:bodyPr wrap="square">
            <a:spAutoFit/>
          </a:bodyPr>
          <a:lstStyle/>
          <a:p>
            <a:pPr algn="just"/>
            <a:r>
              <a:rPr lang="en-US" sz="2000" b="1" u="sng" dirty="0" smtClean="0"/>
              <a:t>LIPOMA</a:t>
            </a:r>
            <a:endParaRPr lang="en-US" sz="2000" dirty="0"/>
          </a:p>
        </p:txBody>
      </p:sp>
    </p:spTree>
  </p:cSld>
  <p:clrMapOvr>
    <a:masterClrMapping/>
  </p:clrMapOvr>
  <p:transition spd="slow">
    <p:wipe dir="r"/>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1066800"/>
            <a:ext cx="9144000" cy="3477875"/>
          </a:xfrm>
          <a:prstGeom prst="rect">
            <a:avLst/>
          </a:prstGeom>
        </p:spPr>
        <p:txBody>
          <a:bodyPr wrap="square">
            <a:spAutoFit/>
          </a:bodyPr>
          <a:lstStyle/>
          <a:p>
            <a:pPr algn="just"/>
            <a:r>
              <a:rPr lang="en-US" sz="2000" b="1" u="sng" dirty="0" smtClean="0"/>
              <a:t>LIPOSARCOMA</a:t>
            </a:r>
          </a:p>
          <a:p>
            <a:pPr algn="just"/>
            <a:endParaRPr lang="en-US" sz="2000" b="1" dirty="0" smtClean="0"/>
          </a:p>
          <a:p>
            <a:pPr marL="342900" indent="-342900" algn="just">
              <a:buFont typeface="Arial" pitchFamily="34" charset="0"/>
              <a:buChar char="•"/>
            </a:pPr>
            <a:r>
              <a:rPr lang="en-US" sz="2000" i="1" dirty="0" err="1" smtClean="0"/>
              <a:t>Liposarcomas</a:t>
            </a:r>
            <a:r>
              <a:rPr lang="en-US" sz="2000" i="1" dirty="0" smtClean="0"/>
              <a:t> </a:t>
            </a:r>
            <a:r>
              <a:rPr lang="en-US" sz="2000" dirty="0" smtClean="0"/>
              <a:t>are </a:t>
            </a:r>
            <a:r>
              <a:rPr lang="en-US" sz="2000" b="1" dirty="0" smtClean="0"/>
              <a:t>malignant</a:t>
            </a:r>
            <a:r>
              <a:rPr lang="en-US" sz="2000" dirty="0" smtClean="0"/>
              <a:t> neoplasms with </a:t>
            </a:r>
            <a:r>
              <a:rPr lang="en-US" sz="2000" b="1" dirty="0" smtClean="0"/>
              <a:t>adipocyte differentiation</a:t>
            </a:r>
            <a:r>
              <a:rPr lang="en-US" sz="2000" i="1" dirty="0" smtClean="0"/>
              <a:t>. </a:t>
            </a:r>
          </a:p>
          <a:p>
            <a:pPr marL="342900" indent="-342900" algn="just">
              <a:buFont typeface="Arial" pitchFamily="34" charset="0"/>
              <a:buChar char="•"/>
            </a:pPr>
            <a:endParaRPr lang="en-US" sz="2000" i="1" dirty="0" smtClean="0"/>
          </a:p>
          <a:p>
            <a:pPr marL="342900" indent="-342900" algn="just">
              <a:buFont typeface="Arial" pitchFamily="34" charset="0"/>
              <a:buChar char="•"/>
            </a:pPr>
            <a:r>
              <a:rPr lang="en-US" sz="2000" dirty="0" smtClean="0"/>
              <a:t>They occur most commonly in the fifth to seventh decades of life. </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Most </a:t>
            </a:r>
            <a:r>
              <a:rPr lang="en-US" sz="2000" dirty="0" err="1" smtClean="0"/>
              <a:t>liposarcomas</a:t>
            </a:r>
            <a:r>
              <a:rPr lang="en-US" sz="2000" dirty="0" smtClean="0"/>
              <a:t> arise in the </a:t>
            </a:r>
            <a:r>
              <a:rPr lang="en-US" sz="2000" b="1" dirty="0" smtClean="0"/>
              <a:t>deep soft tissues </a:t>
            </a:r>
            <a:r>
              <a:rPr lang="en-US" sz="2000" dirty="0" smtClean="0"/>
              <a:t>as in </a:t>
            </a:r>
            <a:r>
              <a:rPr lang="en-US" sz="2000" dirty="0" err="1" smtClean="0"/>
              <a:t>intermuscular</a:t>
            </a:r>
            <a:r>
              <a:rPr lang="en-US" sz="2000" dirty="0" smtClean="0"/>
              <a:t> regions in the thigh, buttocks and </a:t>
            </a:r>
            <a:r>
              <a:rPr lang="en-US" sz="2000" dirty="0" err="1" smtClean="0"/>
              <a:t>retroperitoneum</a:t>
            </a:r>
            <a:r>
              <a:rPr lang="en-US" sz="2000" dirty="0" smtClean="0"/>
              <a:t>.</a:t>
            </a:r>
          </a:p>
          <a:p>
            <a:pPr marL="342900" indent="-342900" algn="just">
              <a:buFont typeface="Arial" pitchFamily="34" charset="0"/>
              <a:buChar char="•"/>
            </a:pPr>
            <a:endParaRPr lang="en-US" sz="2000" dirty="0" smtClean="0"/>
          </a:p>
          <a:p>
            <a:pPr marL="342900" indent="-342900">
              <a:buFont typeface="Arial" pitchFamily="34" charset="0"/>
              <a:buChar char="•"/>
            </a:pPr>
            <a:r>
              <a:rPr lang="en-US" sz="2000" dirty="0" smtClean="0"/>
              <a:t>Unlike lipoma which originates from mature adipose cells, liposarcoma arises from </a:t>
            </a:r>
            <a:r>
              <a:rPr lang="en-US" sz="2000" b="1" dirty="0" smtClean="0"/>
              <a:t>primitive mesenchymal cells</a:t>
            </a:r>
            <a:r>
              <a:rPr lang="en-US" sz="2000" dirty="0" smtClean="0"/>
              <a:t>, the </a:t>
            </a:r>
            <a:r>
              <a:rPr lang="en-US" sz="2000" b="1" i="1" dirty="0" err="1" smtClean="0"/>
              <a:t>lipoblasts</a:t>
            </a:r>
            <a:r>
              <a:rPr lang="en-US" sz="2000" i="1"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469172"/>
            <a:ext cx="9144000" cy="4093428"/>
          </a:xfrm>
          <a:prstGeom prst="rect">
            <a:avLst/>
          </a:prstGeom>
        </p:spPr>
        <p:txBody>
          <a:bodyPr wrap="square">
            <a:spAutoFit/>
          </a:bodyPr>
          <a:lstStyle/>
          <a:p>
            <a:pPr algn="just"/>
            <a:r>
              <a:rPr lang="en-US" sz="2000" b="1" i="1" dirty="0" smtClean="0"/>
              <a:t>Grossly</a:t>
            </a:r>
            <a:r>
              <a:rPr lang="en-US" sz="2000" dirty="0" smtClean="0"/>
              <a:t>, </a:t>
            </a:r>
          </a:p>
          <a:p>
            <a:pPr marL="457200" indent="-457200" algn="just">
              <a:buFont typeface="Arial" pitchFamily="34" charset="0"/>
              <a:buChar char="•"/>
            </a:pPr>
            <a:r>
              <a:rPr lang="en-US" sz="2000" dirty="0" smtClean="0"/>
              <a:t>Liposarcoma appears as a </a:t>
            </a:r>
            <a:r>
              <a:rPr lang="en-US" sz="2000" b="1" dirty="0" smtClean="0"/>
              <a:t>nodular mass</a:t>
            </a:r>
            <a:r>
              <a:rPr lang="en-US" sz="2000" dirty="0" smtClean="0"/>
              <a:t>, 5 cm or more in diameter. </a:t>
            </a:r>
          </a:p>
          <a:p>
            <a:pPr marL="457200" indent="-457200" algn="just">
              <a:buFont typeface="Arial" pitchFamily="34" charset="0"/>
              <a:buChar char="•"/>
            </a:pPr>
            <a:r>
              <a:rPr lang="en-US" sz="2000" dirty="0" smtClean="0"/>
              <a:t>The tumour is generally </a:t>
            </a:r>
            <a:r>
              <a:rPr lang="en-US" sz="2000" b="1" dirty="0" smtClean="0"/>
              <a:t>circumscribed but infiltrative</a:t>
            </a:r>
            <a:r>
              <a:rPr lang="en-US" sz="2000" dirty="0" smtClean="0"/>
              <a:t>. </a:t>
            </a:r>
          </a:p>
          <a:p>
            <a:pPr marL="457200" indent="-457200" algn="just">
              <a:buFont typeface="Arial" pitchFamily="34" charset="0"/>
              <a:buChar char="•"/>
            </a:pPr>
            <a:r>
              <a:rPr lang="en-US" sz="2000" dirty="0" smtClean="0"/>
              <a:t>Cut surface is grey-white to yellow, </a:t>
            </a:r>
            <a:r>
              <a:rPr lang="en-US" sz="2000" dirty="0" err="1" smtClean="0"/>
              <a:t>myxoid</a:t>
            </a:r>
            <a:r>
              <a:rPr lang="en-US" sz="2000" dirty="0" smtClean="0"/>
              <a:t> or gelatinous. </a:t>
            </a:r>
          </a:p>
          <a:p>
            <a:pPr marL="457200" indent="-457200" algn="just">
              <a:buFont typeface="Arial" pitchFamily="34" charset="0"/>
              <a:buChar char="•"/>
            </a:pPr>
            <a:r>
              <a:rPr lang="en-US" sz="2000" dirty="0" smtClean="0"/>
              <a:t>Retroperitoneal masses are generally much larger.</a:t>
            </a:r>
          </a:p>
          <a:p>
            <a:pPr algn="just"/>
            <a:endParaRPr lang="en-US" sz="2000" dirty="0" smtClean="0"/>
          </a:p>
          <a:p>
            <a:pPr algn="just"/>
            <a:endParaRPr lang="en-US" sz="2000" dirty="0" smtClean="0"/>
          </a:p>
          <a:p>
            <a:pPr algn="just"/>
            <a:r>
              <a:rPr lang="en-US" sz="2000" b="1" i="1" dirty="0" smtClean="0"/>
              <a:t>Histologically,</a:t>
            </a:r>
          </a:p>
          <a:p>
            <a:pPr marL="457200" indent="-457200" algn="just">
              <a:buFont typeface="Arial" pitchFamily="34" charset="0"/>
              <a:buChar char="•"/>
            </a:pPr>
            <a:r>
              <a:rPr lang="en-US" sz="2000" dirty="0" smtClean="0"/>
              <a:t>The hallmark of diagnosis of liposarcoma is the identification of variable number of </a:t>
            </a:r>
            <a:r>
              <a:rPr lang="en-US" sz="2000" b="1" i="1" dirty="0" err="1" smtClean="0"/>
              <a:t>lipoblasts</a:t>
            </a:r>
            <a:r>
              <a:rPr lang="en-US" sz="2000" i="1" dirty="0" smtClean="0"/>
              <a:t> which </a:t>
            </a:r>
            <a:r>
              <a:rPr lang="en-US" sz="2000" dirty="0" smtClean="0"/>
              <a:t>may be </a:t>
            </a:r>
            <a:r>
              <a:rPr lang="en-US" sz="2000" b="1" dirty="0" err="1" smtClean="0"/>
              <a:t>univacuolated</a:t>
            </a:r>
            <a:r>
              <a:rPr lang="en-US" sz="2000" dirty="0" smtClean="0"/>
              <a:t> or </a:t>
            </a:r>
            <a:r>
              <a:rPr lang="en-US" sz="2000" b="1" dirty="0" err="1" smtClean="0"/>
              <a:t>multivacuolated</a:t>
            </a:r>
            <a:r>
              <a:rPr lang="en-US" sz="2000" dirty="0" smtClean="0"/>
              <a:t>. </a:t>
            </a:r>
          </a:p>
          <a:p>
            <a:pPr marL="457200" indent="-457200" algn="just">
              <a:buFont typeface="Arial" pitchFamily="34" charset="0"/>
              <a:buChar char="•"/>
            </a:pPr>
            <a:r>
              <a:rPr lang="en-US" sz="2000" dirty="0" smtClean="0"/>
              <a:t>The vacuoles represent </a:t>
            </a:r>
            <a:r>
              <a:rPr lang="en-US" sz="2000" b="1" dirty="0" smtClean="0"/>
              <a:t>fat</a:t>
            </a:r>
            <a:r>
              <a:rPr lang="en-US" sz="2000" dirty="0" smtClean="0"/>
              <a:t> in the cytoplasm. </a:t>
            </a:r>
          </a:p>
          <a:p>
            <a:pPr marL="457200" indent="-457200" algn="just">
              <a:buFont typeface="Arial" pitchFamily="34" charset="0"/>
              <a:buChar char="•"/>
            </a:pPr>
            <a:r>
              <a:rPr lang="en-US" sz="2000" dirty="0" smtClean="0"/>
              <a:t>Major histologic varieties of </a:t>
            </a:r>
            <a:r>
              <a:rPr lang="en-US" sz="2000" dirty="0" err="1" smtClean="0"/>
              <a:t>liposarcomas</a:t>
            </a:r>
            <a:r>
              <a:rPr lang="en-US" sz="2000" dirty="0" smtClean="0"/>
              <a:t> are distinguished: </a:t>
            </a:r>
            <a:r>
              <a:rPr lang="en-US" sz="2000" b="1" dirty="0" smtClean="0"/>
              <a:t>well-differentiated</a:t>
            </a:r>
            <a:r>
              <a:rPr lang="en-US" sz="2000" dirty="0" smtClean="0"/>
              <a:t>, </a:t>
            </a:r>
            <a:r>
              <a:rPr lang="en-US" sz="2000" b="1" dirty="0" err="1" smtClean="0"/>
              <a:t>myxoid</a:t>
            </a:r>
            <a:r>
              <a:rPr lang="en-US" sz="2000" dirty="0" smtClean="0"/>
              <a:t>, </a:t>
            </a:r>
            <a:r>
              <a:rPr lang="en-US" sz="2000" b="1" dirty="0" smtClean="0"/>
              <a:t>round</a:t>
            </a:r>
            <a:r>
              <a:rPr lang="en-US" sz="2000" dirty="0" smtClean="0"/>
              <a:t> </a:t>
            </a:r>
            <a:r>
              <a:rPr lang="en-US" sz="2000" b="1" dirty="0" smtClean="0"/>
              <a:t>cell</a:t>
            </a:r>
            <a:r>
              <a:rPr lang="en-US" sz="2000" dirty="0" smtClean="0"/>
              <a:t>, and </a:t>
            </a:r>
            <a:r>
              <a:rPr lang="en-US" sz="2000" b="1" dirty="0" smtClean="0"/>
              <a:t>pleomorphic</a:t>
            </a:r>
            <a:r>
              <a:rPr lang="en-US" sz="2000" dirty="0" smtClean="0"/>
              <a:t>.</a:t>
            </a:r>
            <a:endParaRPr lang="en-US" sz="2000" dirty="0"/>
          </a:p>
        </p:txBody>
      </p:sp>
      <p:sp>
        <p:nvSpPr>
          <p:cNvPr id="3" name="TextBox 2"/>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4" name="Rectangle 3"/>
          <p:cNvSpPr/>
          <p:nvPr/>
        </p:nvSpPr>
        <p:spPr>
          <a:xfrm>
            <a:off x="0" y="1066800"/>
            <a:ext cx="9144000" cy="400110"/>
          </a:xfrm>
          <a:prstGeom prst="rect">
            <a:avLst/>
          </a:prstGeom>
        </p:spPr>
        <p:txBody>
          <a:bodyPr wrap="square">
            <a:spAutoFit/>
          </a:bodyPr>
          <a:lstStyle/>
          <a:p>
            <a:pPr algn="just"/>
            <a:r>
              <a:rPr lang="en-US" sz="2000" b="1" u="sng" dirty="0" smtClean="0"/>
              <a:t>LIPOSARCOMA</a:t>
            </a:r>
            <a:endParaRPr lang="en-US" sz="2000" dirty="0"/>
          </a:p>
        </p:txBody>
      </p:sp>
    </p:spTree>
  </p:cSld>
  <p:clrMapOvr>
    <a:masterClrMapping/>
  </p:clrMapOvr>
  <p:transition spd="slow">
    <p:wipe dir="r"/>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pic>
        <p:nvPicPr>
          <p:cNvPr id="3" name="Picture 2" descr="C:\Users\krishna bastola\Desktop\hjhj.jpg"/>
          <p:cNvPicPr>
            <a:picLocks noChangeAspect="1" noChangeArrowheads="1"/>
          </p:cNvPicPr>
          <p:nvPr/>
        </p:nvPicPr>
        <p:blipFill>
          <a:blip r:embed="rId2"/>
          <a:srcRect/>
          <a:stretch>
            <a:fillRect/>
          </a:stretch>
        </p:blipFill>
        <p:spPr bwMode="auto">
          <a:xfrm>
            <a:off x="2286000" y="1088335"/>
            <a:ext cx="5562600" cy="4474265"/>
          </a:xfrm>
          <a:prstGeom prst="rect">
            <a:avLst/>
          </a:prstGeom>
          <a:noFill/>
        </p:spPr>
      </p:pic>
      <p:sp>
        <p:nvSpPr>
          <p:cNvPr id="4" name="Rectangle 3"/>
          <p:cNvSpPr/>
          <p:nvPr/>
        </p:nvSpPr>
        <p:spPr>
          <a:xfrm>
            <a:off x="0" y="5715000"/>
            <a:ext cx="9144000" cy="646331"/>
          </a:xfrm>
          <a:prstGeom prst="rect">
            <a:avLst/>
          </a:prstGeom>
        </p:spPr>
        <p:txBody>
          <a:bodyPr wrap="square">
            <a:spAutoFit/>
          </a:bodyPr>
          <a:lstStyle/>
          <a:p>
            <a:pPr algn="just"/>
            <a:r>
              <a:rPr lang="en-US" b="1" dirty="0" smtClean="0"/>
              <a:t>Fig: Liposarcoma. </a:t>
            </a:r>
            <a:r>
              <a:rPr lang="en-US" dirty="0" smtClean="0"/>
              <a:t>The tumour shows characteristic, </a:t>
            </a:r>
            <a:r>
              <a:rPr lang="en-US" dirty="0" err="1" smtClean="0"/>
              <a:t>univacuolated</a:t>
            </a:r>
            <a:r>
              <a:rPr lang="en-US" dirty="0" smtClean="0"/>
              <a:t> and </a:t>
            </a:r>
            <a:r>
              <a:rPr lang="en-US" dirty="0" err="1" smtClean="0"/>
              <a:t>multivacuolated</a:t>
            </a:r>
            <a:r>
              <a:rPr lang="en-US" dirty="0" smtClean="0"/>
              <a:t> </a:t>
            </a:r>
            <a:r>
              <a:rPr lang="en-US" dirty="0" err="1" smtClean="0"/>
              <a:t>lipoblasts</a:t>
            </a:r>
            <a:r>
              <a:rPr lang="en-US" dirty="0" smtClean="0"/>
              <a:t> with bizarre nuclei. </a:t>
            </a:r>
            <a:endParaRPr lang="en-US" dirty="0"/>
          </a:p>
        </p:txBody>
      </p:sp>
      <p:sp>
        <p:nvSpPr>
          <p:cNvPr id="5" name="Rectangle 4"/>
          <p:cNvSpPr/>
          <p:nvPr/>
        </p:nvSpPr>
        <p:spPr>
          <a:xfrm>
            <a:off x="0" y="1066800"/>
            <a:ext cx="9144000" cy="400110"/>
          </a:xfrm>
          <a:prstGeom prst="rect">
            <a:avLst/>
          </a:prstGeom>
        </p:spPr>
        <p:txBody>
          <a:bodyPr wrap="square">
            <a:spAutoFit/>
          </a:bodyPr>
          <a:lstStyle/>
          <a:p>
            <a:pPr algn="just"/>
            <a:r>
              <a:rPr lang="en-US" sz="2000" b="1" u="sng" dirty="0" smtClean="0"/>
              <a:t>LIPOSARCOMA</a:t>
            </a:r>
            <a:endParaRPr lang="en-US" sz="2000" dirty="0"/>
          </a:p>
        </p:txBody>
      </p:sp>
    </p:spTree>
  </p:cSld>
  <p:clrMapOvr>
    <a:masterClrMapping/>
  </p:clrMapOvr>
  <p:transition spd="slow">
    <p:wipe dir="r"/>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1575137"/>
            <a:ext cx="9144000" cy="1015663"/>
          </a:xfrm>
          <a:prstGeom prst="rect">
            <a:avLst/>
          </a:prstGeom>
        </p:spPr>
        <p:txBody>
          <a:bodyPr wrap="square">
            <a:spAutoFit/>
          </a:bodyPr>
          <a:lstStyle/>
          <a:p>
            <a:pPr algn="just"/>
            <a:r>
              <a:rPr lang="en-US" sz="2000" b="1" dirty="0" smtClean="0"/>
              <a:t>SKELETAL MUSCLE TUMOURS</a:t>
            </a:r>
          </a:p>
          <a:p>
            <a:pPr algn="just"/>
            <a:r>
              <a:rPr lang="en-US" sz="2000" dirty="0" err="1" smtClean="0"/>
              <a:t>Rhabdomyoma</a:t>
            </a:r>
            <a:r>
              <a:rPr lang="en-US" sz="2000" dirty="0" smtClean="0"/>
              <a:t> and </a:t>
            </a:r>
            <a:r>
              <a:rPr lang="en-US" sz="2000" dirty="0" err="1" smtClean="0"/>
              <a:t>rhabdomyosarcoma</a:t>
            </a:r>
            <a:r>
              <a:rPr lang="en-US" sz="2000" dirty="0" smtClean="0"/>
              <a:t> are the rare benign and malignant tumours respectively of striated muscle.</a:t>
            </a:r>
            <a:endParaRPr lang="en-US" sz="2000" dirty="0"/>
          </a:p>
        </p:txBody>
      </p:sp>
    </p:spTree>
  </p:cSld>
  <p:clrMapOvr>
    <a:masterClrMapping/>
  </p:clrMapOvr>
  <p:transition spd="slow">
    <p:wipe dir="r"/>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95600" y="2743200"/>
            <a:ext cx="2971800" cy="646331"/>
          </a:xfrm>
          <a:prstGeom prst="rect">
            <a:avLst/>
          </a:prstGeom>
        </p:spPr>
        <p:txBody>
          <a:bodyPr wrap="square">
            <a:spAutoFit/>
          </a:bodyPr>
          <a:lstStyle/>
          <a:p>
            <a:pPr algn="ctr"/>
            <a:r>
              <a:rPr lang="en-US" sz="3600" b="1" dirty="0" smtClean="0"/>
              <a:t>Leiomyoma</a:t>
            </a:r>
            <a:endParaRPr lang="en-US" sz="3600" b="1" dirty="0"/>
          </a:p>
        </p:txBody>
      </p:sp>
      <p:sp>
        <p:nvSpPr>
          <p:cNvPr id="3" name="TextBox 2"/>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Tree>
    <p:extLst>
      <p:ext uri="{BB962C8B-B14F-4D97-AF65-F5344CB8AC3E}">
        <p14:creationId xmlns:p14="http://schemas.microsoft.com/office/powerpoint/2010/main" val="2164102772"/>
      </p:ext>
    </p:extLst>
  </p:cSld>
  <p:clrMapOvr>
    <a:masterClrMapping/>
  </p:clrMapOvr>
  <p:transition spd="slow">
    <p:wipe dir="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762000"/>
            <a:ext cx="9144000" cy="5940088"/>
          </a:xfrm>
          <a:prstGeom prst="rect">
            <a:avLst/>
          </a:prstGeom>
        </p:spPr>
        <p:txBody>
          <a:bodyPr wrap="square">
            <a:spAutoFit/>
          </a:bodyPr>
          <a:lstStyle/>
          <a:p>
            <a:pPr algn="just"/>
            <a:r>
              <a:rPr lang="en-US" sz="2000" b="1" u="sng" dirty="0" smtClean="0"/>
              <a:t>SMOOTH MUSCLE TUMORS</a:t>
            </a:r>
          </a:p>
          <a:p>
            <a:pPr algn="just"/>
            <a:r>
              <a:rPr lang="en-US" sz="2000" b="1" dirty="0" err="1" smtClean="0"/>
              <a:t>Leiomyoma</a:t>
            </a:r>
            <a:r>
              <a:rPr lang="en-US" sz="2000" b="1" dirty="0" smtClean="0"/>
              <a:t>:</a:t>
            </a:r>
          </a:p>
          <a:p>
            <a:pPr marL="342900" indent="-342900" algn="just">
              <a:buFont typeface="Arial" pitchFamily="34" charset="0"/>
              <a:buChar char="•"/>
            </a:pPr>
            <a:r>
              <a:rPr lang="en-US" sz="2000" b="1" dirty="0" smtClean="0"/>
              <a:t>Benign</a:t>
            </a:r>
            <a:r>
              <a:rPr lang="en-US" sz="2000" dirty="0" smtClean="0"/>
              <a:t> smooth muscle tumors, or </a:t>
            </a:r>
            <a:r>
              <a:rPr lang="en-US" sz="2000" i="1" dirty="0" smtClean="0"/>
              <a:t>leiomyomas, </a:t>
            </a:r>
            <a:r>
              <a:rPr lang="en-US" sz="2000" dirty="0" smtClean="0"/>
              <a:t>are common, well-circumscribed neoplasms that can </a:t>
            </a:r>
            <a:r>
              <a:rPr lang="en-US" sz="2000" b="1" dirty="0" smtClean="0"/>
              <a:t>arise from smooth muscle cells </a:t>
            </a:r>
            <a:r>
              <a:rPr lang="en-US" sz="2000" dirty="0" smtClean="0"/>
              <a:t>anywhere in the body but are encountered most commonly in the </a:t>
            </a:r>
            <a:r>
              <a:rPr lang="en-US" sz="2000" b="1" dirty="0" smtClean="0"/>
              <a:t>uterus</a:t>
            </a:r>
            <a:r>
              <a:rPr lang="en-US" sz="2000" dirty="0" smtClean="0"/>
              <a:t> and the </a:t>
            </a:r>
            <a:r>
              <a:rPr lang="en-US" sz="2000" b="1" dirty="0" smtClean="0"/>
              <a:t>skin</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Leiomyomas or </a:t>
            </a:r>
            <a:r>
              <a:rPr lang="en-US" sz="2000" dirty="0" err="1" smtClean="0"/>
              <a:t>fibromyomas</a:t>
            </a:r>
            <a:r>
              <a:rPr lang="en-US" sz="2000" dirty="0" smtClean="0"/>
              <a:t>, commonly called </a:t>
            </a:r>
            <a:r>
              <a:rPr lang="en-US" sz="2000" b="1" i="1" dirty="0" smtClean="0"/>
              <a:t>fibroids</a:t>
            </a:r>
            <a:r>
              <a:rPr lang="en-US" sz="2000" i="1" dirty="0" smtClean="0"/>
              <a:t> </a:t>
            </a:r>
            <a:r>
              <a:rPr lang="en-US" sz="2000" dirty="0" smtClean="0"/>
              <a:t>by the </a:t>
            </a:r>
            <a:r>
              <a:rPr lang="en-US" sz="2000" dirty="0" err="1" smtClean="0"/>
              <a:t>gynaecologists</a:t>
            </a:r>
            <a:r>
              <a:rPr lang="en-US" sz="2000" dirty="0" smtClean="0"/>
              <a:t>, are the most common uterine tumours of </a:t>
            </a:r>
            <a:r>
              <a:rPr lang="en-US" sz="2000" b="1" dirty="0" smtClean="0"/>
              <a:t>smooth muscle origin</a:t>
            </a:r>
            <a:r>
              <a:rPr lang="en-US" sz="2000" dirty="0" smtClean="0"/>
              <a:t>, often admixed with variable amount of </a:t>
            </a:r>
            <a:r>
              <a:rPr lang="en-US" sz="2000" b="1" dirty="0" smtClean="0"/>
              <a:t>fibrous tissue component</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About 20% of women above the age of 30 years </a:t>
            </a:r>
            <a:r>
              <a:rPr lang="en-US" sz="2000" dirty="0" err="1" smtClean="0"/>
              <a:t>harbour</a:t>
            </a:r>
            <a:r>
              <a:rPr lang="en-US" sz="2000" dirty="0" smtClean="0"/>
              <a:t> uterine myomas of varying size.</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Vast majority of them are benign and cause no symptoms.</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Malignant transformation occurs in less than 0.5% of leiomyomas.</a:t>
            </a:r>
          </a:p>
          <a:p>
            <a:pPr marL="342900" indent="-342900" algn="just"/>
            <a:r>
              <a:rPr lang="en-US" sz="2000" dirty="0" smtClean="0"/>
              <a:t> </a:t>
            </a:r>
          </a:p>
          <a:p>
            <a:pPr marL="342900" indent="-342900" algn="just">
              <a:buFont typeface="Arial" pitchFamily="34" charset="0"/>
              <a:buChar char="•"/>
            </a:pPr>
            <a:r>
              <a:rPr lang="en-US" sz="2000" dirty="0" smtClean="0"/>
              <a:t>Symptomatic cases may produce </a:t>
            </a:r>
            <a:r>
              <a:rPr lang="en-US" sz="2000" b="1" dirty="0" smtClean="0"/>
              <a:t>abnormal uterine bleeding, pain, symptoms due to compression of surrounding structures and infertility</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1542871"/>
            <a:ext cx="9144000" cy="2554545"/>
          </a:xfrm>
          <a:prstGeom prst="rect">
            <a:avLst/>
          </a:prstGeom>
        </p:spPr>
        <p:txBody>
          <a:bodyPr wrap="square">
            <a:spAutoFit/>
          </a:bodyPr>
          <a:lstStyle/>
          <a:p>
            <a:pPr marL="342900" indent="-342900" algn="just">
              <a:buFont typeface="Arial" pitchFamily="34" charset="0"/>
              <a:buChar char="•"/>
            </a:pPr>
            <a:r>
              <a:rPr lang="en-US" sz="2000" dirty="0" smtClean="0"/>
              <a:t>The </a:t>
            </a:r>
            <a:r>
              <a:rPr lang="en-US" sz="2000" b="1" dirty="0" smtClean="0"/>
              <a:t>cause </a:t>
            </a:r>
            <a:r>
              <a:rPr lang="en-US" sz="2000" dirty="0" smtClean="0"/>
              <a:t>of leiomyomas is </a:t>
            </a:r>
            <a:r>
              <a:rPr lang="en-US" sz="2000" b="1" dirty="0" smtClean="0"/>
              <a:t>unknown</a:t>
            </a:r>
            <a:r>
              <a:rPr lang="en-US" sz="2000" dirty="0" smtClean="0"/>
              <a:t> but the possible stimulus to their proliferation is </a:t>
            </a:r>
            <a:r>
              <a:rPr lang="en-US" sz="2000" b="1" dirty="0" smtClean="0"/>
              <a:t>estrogen</a:t>
            </a:r>
            <a:r>
              <a:rPr lang="en-US" sz="2000" dirty="0" smtClean="0"/>
              <a:t>. </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This is evidenced by increase in their size in pregnancy and high dose estrogen-therapy and their regression following menopause and castration. </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Other possible factors implicated in its etiology are human growth hormone and sterility.</a:t>
            </a:r>
            <a:endParaRPr lang="en-US" sz="2000" dirty="0"/>
          </a:p>
        </p:txBody>
      </p:sp>
      <p:sp>
        <p:nvSpPr>
          <p:cNvPr id="4" name="Rectangle 3"/>
          <p:cNvSpPr/>
          <p:nvPr/>
        </p:nvSpPr>
        <p:spPr>
          <a:xfrm>
            <a:off x="0" y="762000"/>
            <a:ext cx="9144000" cy="707886"/>
          </a:xfrm>
          <a:prstGeom prst="rect">
            <a:avLst/>
          </a:prstGeom>
        </p:spPr>
        <p:txBody>
          <a:bodyPr wrap="square">
            <a:spAutoFit/>
          </a:bodyPr>
          <a:lstStyle/>
          <a:p>
            <a:pPr algn="just"/>
            <a:r>
              <a:rPr lang="en-US" sz="2000" b="1" dirty="0" smtClean="0"/>
              <a:t>SMOOTH MUSCLE TUMORS</a:t>
            </a:r>
          </a:p>
          <a:p>
            <a:pPr algn="just"/>
            <a:r>
              <a:rPr lang="en-US" sz="2000" b="1" dirty="0" err="1" smtClean="0"/>
              <a:t>Leiomyoma</a:t>
            </a:r>
            <a:r>
              <a:rPr lang="en-US" sz="2000" b="1" dirty="0" smtClean="0"/>
              <a:t>:</a:t>
            </a:r>
          </a:p>
        </p:txBody>
      </p:sp>
    </p:spTree>
  </p:cSld>
  <p:clrMapOvr>
    <a:masterClrMapping/>
  </p:clrMapOvr>
  <p:transition spd="slow">
    <p:wipe dir="r"/>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369874"/>
            <a:ext cx="9144000" cy="1754326"/>
          </a:xfrm>
          <a:prstGeom prst="rect">
            <a:avLst/>
          </a:prstGeom>
        </p:spPr>
        <p:txBody>
          <a:bodyPr wrap="square">
            <a:spAutoFit/>
          </a:bodyPr>
          <a:lstStyle/>
          <a:p>
            <a:pPr algn="just"/>
            <a:r>
              <a:rPr lang="en-US" b="1" dirty="0" smtClean="0"/>
              <a:t>MORPHOLOGIC FEATURES</a:t>
            </a:r>
          </a:p>
          <a:p>
            <a:pPr algn="just"/>
            <a:r>
              <a:rPr lang="en-US" dirty="0" smtClean="0"/>
              <a:t>Leiomyomas are most frequently located in the uterus where they may occur within the </a:t>
            </a:r>
            <a:r>
              <a:rPr lang="en-US" b="1" dirty="0" smtClean="0"/>
              <a:t>myometrium</a:t>
            </a:r>
            <a:r>
              <a:rPr lang="en-US" dirty="0" smtClean="0"/>
              <a:t> </a:t>
            </a:r>
            <a:r>
              <a:rPr lang="en-US" i="1" dirty="0" smtClean="0"/>
              <a:t>(intramural or interstitial), </a:t>
            </a:r>
            <a:r>
              <a:rPr lang="en-US" dirty="0" smtClean="0"/>
              <a:t>the </a:t>
            </a:r>
            <a:r>
              <a:rPr lang="en-US" b="1" dirty="0" smtClean="0"/>
              <a:t>serosa</a:t>
            </a:r>
            <a:r>
              <a:rPr lang="en-US" dirty="0" smtClean="0"/>
              <a:t> </a:t>
            </a:r>
            <a:r>
              <a:rPr lang="en-US" i="1" dirty="0" smtClean="0"/>
              <a:t>(subserosal), </a:t>
            </a:r>
            <a:r>
              <a:rPr lang="en-US" dirty="0" smtClean="0"/>
              <a:t>or just underneath the </a:t>
            </a:r>
            <a:r>
              <a:rPr lang="en-US" b="1" dirty="0" smtClean="0"/>
              <a:t>endometrium</a:t>
            </a:r>
            <a:r>
              <a:rPr lang="en-US" i="1" dirty="0" smtClean="0"/>
              <a:t> (submucosal). </a:t>
            </a:r>
          </a:p>
          <a:p>
            <a:pPr algn="just"/>
            <a:r>
              <a:rPr lang="en-US" dirty="0" smtClean="0"/>
              <a:t>Subserosal and submucosal leiomyomas may develop pedicles and protrude or stick out as pedunculated myomas. Leiomyomas may involve the cervix or broad ligament.</a:t>
            </a:r>
            <a:endParaRPr lang="en-US" dirty="0"/>
          </a:p>
        </p:txBody>
      </p:sp>
      <p:sp>
        <p:nvSpPr>
          <p:cNvPr id="3" name="TextBox 2"/>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4" name="Rectangle 3"/>
          <p:cNvSpPr/>
          <p:nvPr/>
        </p:nvSpPr>
        <p:spPr>
          <a:xfrm>
            <a:off x="0" y="762000"/>
            <a:ext cx="9144000" cy="707886"/>
          </a:xfrm>
          <a:prstGeom prst="rect">
            <a:avLst/>
          </a:prstGeom>
        </p:spPr>
        <p:txBody>
          <a:bodyPr wrap="square">
            <a:spAutoFit/>
          </a:bodyPr>
          <a:lstStyle/>
          <a:p>
            <a:pPr algn="just"/>
            <a:r>
              <a:rPr lang="en-US" sz="2000" b="1" dirty="0" smtClean="0"/>
              <a:t>SMOOTH MUSCLE TUMORS</a:t>
            </a:r>
          </a:p>
          <a:p>
            <a:pPr algn="just"/>
            <a:r>
              <a:rPr lang="en-US" sz="2000" b="1" dirty="0" smtClean="0"/>
              <a:t>Leiomyoma:</a:t>
            </a:r>
          </a:p>
        </p:txBody>
      </p:sp>
      <p:pic>
        <p:nvPicPr>
          <p:cNvPr id="5122" name="Picture 2" descr="C:\Users\krishna bastola\Desktop\klkl.jpg"/>
          <p:cNvPicPr>
            <a:picLocks noChangeAspect="1" noChangeArrowheads="1"/>
          </p:cNvPicPr>
          <p:nvPr/>
        </p:nvPicPr>
        <p:blipFill>
          <a:blip r:embed="rId2"/>
          <a:srcRect/>
          <a:stretch>
            <a:fillRect/>
          </a:stretch>
        </p:blipFill>
        <p:spPr bwMode="auto">
          <a:xfrm>
            <a:off x="5715000" y="3028272"/>
            <a:ext cx="3042138" cy="3829728"/>
          </a:xfrm>
          <a:prstGeom prst="rect">
            <a:avLst/>
          </a:prstGeom>
          <a:noFill/>
        </p:spPr>
      </p:pic>
      <p:sp>
        <p:nvSpPr>
          <p:cNvPr id="6" name="Rectangle 5"/>
          <p:cNvSpPr/>
          <p:nvPr/>
        </p:nvSpPr>
        <p:spPr>
          <a:xfrm>
            <a:off x="0" y="5048071"/>
            <a:ext cx="5943600" cy="923330"/>
          </a:xfrm>
          <a:prstGeom prst="rect">
            <a:avLst/>
          </a:prstGeom>
        </p:spPr>
        <p:txBody>
          <a:bodyPr wrap="square">
            <a:spAutoFit/>
          </a:bodyPr>
          <a:lstStyle/>
          <a:p>
            <a:pPr algn="just"/>
            <a:r>
              <a:rPr lang="en-US" b="1" dirty="0" smtClean="0"/>
              <a:t>Fig 1 : Leiomyomas, </a:t>
            </a:r>
            <a:r>
              <a:rPr lang="en-US" dirty="0" smtClean="0"/>
              <a:t>Diagrammatic appearance of common locations and characteristic whorled appearance on cut section.</a:t>
            </a:r>
            <a:endParaRPr lang="en-US" dirty="0"/>
          </a:p>
        </p:txBody>
      </p:sp>
    </p:spTree>
  </p:cSld>
  <p:clrMapOvr>
    <a:masterClrMapping/>
  </p:clrMapOvr>
  <p:transition spd="slow">
    <p:wipe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282958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762000"/>
            <a:ext cx="9144000" cy="707886"/>
          </a:xfrm>
          <a:prstGeom prst="rect">
            <a:avLst/>
          </a:prstGeom>
        </p:spPr>
        <p:txBody>
          <a:bodyPr wrap="square">
            <a:spAutoFit/>
          </a:bodyPr>
          <a:lstStyle/>
          <a:p>
            <a:pPr algn="just"/>
            <a:r>
              <a:rPr lang="en-US" sz="2000" b="1" dirty="0" smtClean="0"/>
              <a:t>SMOOTH MUSCLE TUMORS</a:t>
            </a:r>
          </a:p>
          <a:p>
            <a:pPr algn="just"/>
            <a:r>
              <a:rPr lang="en-US" sz="2000" b="1" dirty="0" err="1" smtClean="0"/>
              <a:t>Leiomyoma</a:t>
            </a:r>
            <a:r>
              <a:rPr lang="en-US" sz="2000" b="1" dirty="0" smtClean="0"/>
              <a:t>:</a:t>
            </a:r>
          </a:p>
        </p:txBody>
      </p:sp>
      <p:sp>
        <p:nvSpPr>
          <p:cNvPr id="4" name="Rectangle 3"/>
          <p:cNvSpPr/>
          <p:nvPr/>
        </p:nvSpPr>
        <p:spPr>
          <a:xfrm>
            <a:off x="0" y="1447800"/>
            <a:ext cx="9144000" cy="1323439"/>
          </a:xfrm>
          <a:prstGeom prst="rect">
            <a:avLst/>
          </a:prstGeom>
        </p:spPr>
        <p:txBody>
          <a:bodyPr wrap="square">
            <a:spAutoFit/>
          </a:bodyPr>
          <a:lstStyle/>
          <a:p>
            <a:pPr algn="just"/>
            <a:r>
              <a:rPr lang="en-US" sz="2000" b="1" i="1" dirty="0" smtClean="0"/>
              <a:t>Grossly, </a:t>
            </a:r>
          </a:p>
          <a:p>
            <a:pPr marL="457200" indent="-457200" algn="just">
              <a:buFont typeface="Arial" pitchFamily="34" charset="0"/>
              <a:buChar char="•"/>
            </a:pPr>
            <a:r>
              <a:rPr lang="en-US" sz="2000" dirty="0" smtClean="0"/>
              <a:t>Irrespective of their location, leiomyomas are often </a:t>
            </a:r>
            <a:r>
              <a:rPr lang="en-US" sz="2000" b="1" dirty="0" smtClean="0"/>
              <a:t>multiple, circumscribed, firm, nodular, grey-white masses of variable size</a:t>
            </a:r>
            <a:r>
              <a:rPr lang="en-US" sz="2000" dirty="0" smtClean="0"/>
              <a:t>. </a:t>
            </a:r>
          </a:p>
          <a:p>
            <a:pPr marL="457200" indent="-457200" algn="just">
              <a:buFont typeface="Arial" pitchFamily="34" charset="0"/>
              <a:buChar char="•"/>
            </a:pPr>
            <a:r>
              <a:rPr lang="en-US" sz="2000" dirty="0" smtClean="0"/>
              <a:t>On cut section, they exhibit characteristic </a:t>
            </a:r>
            <a:r>
              <a:rPr lang="en-US" sz="2000" b="1" dirty="0" smtClean="0"/>
              <a:t>whorled pattern (Fig 1).</a:t>
            </a:r>
          </a:p>
        </p:txBody>
      </p:sp>
      <p:pic>
        <p:nvPicPr>
          <p:cNvPr id="5" name="Picture 2" descr="C:\Users\krishna bastola\Desktop\klkl.jpg"/>
          <p:cNvPicPr>
            <a:picLocks noChangeAspect="1" noChangeArrowheads="1"/>
          </p:cNvPicPr>
          <p:nvPr/>
        </p:nvPicPr>
        <p:blipFill>
          <a:blip r:embed="rId2"/>
          <a:srcRect/>
          <a:stretch>
            <a:fillRect/>
          </a:stretch>
        </p:blipFill>
        <p:spPr bwMode="auto">
          <a:xfrm>
            <a:off x="5715000" y="3028272"/>
            <a:ext cx="3042138" cy="3829728"/>
          </a:xfrm>
          <a:prstGeom prst="rect">
            <a:avLst/>
          </a:prstGeom>
          <a:noFill/>
        </p:spPr>
      </p:pic>
      <p:sp>
        <p:nvSpPr>
          <p:cNvPr id="6" name="Rectangle 5"/>
          <p:cNvSpPr/>
          <p:nvPr/>
        </p:nvSpPr>
        <p:spPr>
          <a:xfrm>
            <a:off x="0" y="5048071"/>
            <a:ext cx="5943600" cy="923330"/>
          </a:xfrm>
          <a:prstGeom prst="rect">
            <a:avLst/>
          </a:prstGeom>
        </p:spPr>
        <p:txBody>
          <a:bodyPr wrap="square">
            <a:spAutoFit/>
          </a:bodyPr>
          <a:lstStyle/>
          <a:p>
            <a:pPr algn="just"/>
            <a:r>
              <a:rPr lang="en-US" b="1" dirty="0" smtClean="0"/>
              <a:t>Fig 1 : Leiomyomas, </a:t>
            </a:r>
            <a:r>
              <a:rPr lang="en-US" dirty="0" smtClean="0"/>
              <a:t>Diagrammatic appearance of common locations and characteristic whorled appearance on cut section.</a:t>
            </a:r>
            <a:endParaRPr lang="en-US" dirty="0"/>
          </a:p>
        </p:txBody>
      </p:sp>
    </p:spTree>
  </p:cSld>
  <p:clrMapOvr>
    <a:masterClrMapping/>
  </p:clrMapOvr>
  <p:transition spd="slow">
    <p:wipe dir="r"/>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762000"/>
            <a:ext cx="9144000" cy="707886"/>
          </a:xfrm>
          <a:prstGeom prst="rect">
            <a:avLst/>
          </a:prstGeom>
        </p:spPr>
        <p:txBody>
          <a:bodyPr wrap="square">
            <a:spAutoFit/>
          </a:bodyPr>
          <a:lstStyle/>
          <a:p>
            <a:pPr algn="just"/>
            <a:r>
              <a:rPr lang="en-US" sz="2000" b="1" dirty="0" smtClean="0"/>
              <a:t>SMOOTH MUSCLE TUMORS</a:t>
            </a:r>
          </a:p>
          <a:p>
            <a:pPr algn="just"/>
            <a:r>
              <a:rPr lang="en-US" sz="2000" b="1" dirty="0" err="1" smtClean="0"/>
              <a:t>Leiomyoma</a:t>
            </a:r>
            <a:r>
              <a:rPr lang="en-US" sz="2000" b="1" dirty="0" smtClean="0"/>
              <a:t>:</a:t>
            </a:r>
          </a:p>
        </p:txBody>
      </p:sp>
      <p:pic>
        <p:nvPicPr>
          <p:cNvPr id="6146" name="Picture 2" descr="C:\Users\krishna bastola\Desktop\jkjkjk.jpg"/>
          <p:cNvPicPr>
            <a:picLocks noChangeAspect="1" noChangeArrowheads="1"/>
          </p:cNvPicPr>
          <p:nvPr/>
        </p:nvPicPr>
        <p:blipFill>
          <a:blip r:embed="rId2"/>
          <a:srcRect/>
          <a:stretch>
            <a:fillRect/>
          </a:stretch>
        </p:blipFill>
        <p:spPr bwMode="auto">
          <a:xfrm>
            <a:off x="4419600" y="2743200"/>
            <a:ext cx="4086225" cy="3352800"/>
          </a:xfrm>
          <a:prstGeom prst="rect">
            <a:avLst/>
          </a:prstGeom>
          <a:noFill/>
        </p:spPr>
      </p:pic>
      <p:sp>
        <p:nvSpPr>
          <p:cNvPr id="5" name="Rectangle 4"/>
          <p:cNvSpPr/>
          <p:nvPr/>
        </p:nvSpPr>
        <p:spPr>
          <a:xfrm>
            <a:off x="0" y="6135469"/>
            <a:ext cx="9144000" cy="646331"/>
          </a:xfrm>
          <a:prstGeom prst="rect">
            <a:avLst/>
          </a:prstGeom>
        </p:spPr>
        <p:txBody>
          <a:bodyPr wrap="square">
            <a:spAutoFit/>
          </a:bodyPr>
          <a:lstStyle/>
          <a:p>
            <a:pPr algn="just"/>
            <a:r>
              <a:rPr lang="en-US" b="1" dirty="0" smtClean="0"/>
              <a:t>Fig 2 : </a:t>
            </a:r>
            <a:r>
              <a:rPr lang="en-US" b="1" dirty="0" err="1" smtClean="0"/>
              <a:t>Leiomyoma</a:t>
            </a:r>
            <a:r>
              <a:rPr lang="en-US" b="1" dirty="0" smtClean="0"/>
              <a:t> uterus. </a:t>
            </a:r>
            <a:r>
              <a:rPr lang="en-US" dirty="0" smtClean="0"/>
              <a:t>Microscopy shows whorls of smooth muscle cells which are spindle-shaped, having abundant cytoplasm and oval nuclei.</a:t>
            </a:r>
            <a:endParaRPr lang="en-US" dirty="0"/>
          </a:p>
        </p:txBody>
      </p:sp>
      <p:sp>
        <p:nvSpPr>
          <p:cNvPr id="6" name="Rectangle 5"/>
          <p:cNvSpPr/>
          <p:nvPr/>
        </p:nvSpPr>
        <p:spPr>
          <a:xfrm>
            <a:off x="0" y="1447800"/>
            <a:ext cx="9144000" cy="1631216"/>
          </a:xfrm>
          <a:prstGeom prst="rect">
            <a:avLst/>
          </a:prstGeom>
        </p:spPr>
        <p:txBody>
          <a:bodyPr wrap="square">
            <a:spAutoFit/>
          </a:bodyPr>
          <a:lstStyle/>
          <a:p>
            <a:pPr algn="just"/>
            <a:r>
              <a:rPr lang="en-US" sz="2000" b="1" i="1" dirty="0" smtClean="0"/>
              <a:t>Histologically, </a:t>
            </a:r>
          </a:p>
          <a:p>
            <a:pPr marL="457200" indent="-457200" algn="just">
              <a:buFont typeface="Arial" pitchFamily="34" charset="0"/>
              <a:buChar char="•"/>
            </a:pPr>
            <a:r>
              <a:rPr lang="en-US" sz="2000" dirty="0" smtClean="0"/>
              <a:t>They are essentially composed of 2 tissue elements—</a:t>
            </a:r>
            <a:r>
              <a:rPr lang="en-US" sz="2000" b="1" dirty="0" smtClean="0"/>
              <a:t>whorled bundles of smooth muscle cells </a:t>
            </a:r>
            <a:r>
              <a:rPr lang="en-US" sz="2000" dirty="0" smtClean="0"/>
              <a:t>admixed with variable amount of </a:t>
            </a:r>
            <a:r>
              <a:rPr lang="en-US" sz="2000" b="1" dirty="0" smtClean="0"/>
              <a:t>connective tissue</a:t>
            </a:r>
            <a:r>
              <a:rPr lang="en-US" sz="2000" dirty="0" smtClean="0"/>
              <a:t>. </a:t>
            </a:r>
          </a:p>
          <a:p>
            <a:pPr marL="457200" indent="-457200" algn="just">
              <a:buFont typeface="Arial" pitchFamily="34" charset="0"/>
              <a:buChar char="•"/>
            </a:pPr>
            <a:r>
              <a:rPr lang="en-US" sz="2000" dirty="0" smtClean="0"/>
              <a:t>The smooth muscle cells are uniform in size and shape with </a:t>
            </a:r>
            <a:r>
              <a:rPr lang="en-US" sz="2000" b="1" dirty="0" smtClean="0"/>
              <a:t>abundant cytoplasm </a:t>
            </a:r>
            <a:r>
              <a:rPr lang="en-US" sz="2000" dirty="0" smtClean="0"/>
              <a:t>and </a:t>
            </a:r>
            <a:r>
              <a:rPr lang="en-US" sz="2000" b="1" dirty="0" smtClean="0"/>
              <a:t>central oval nuclei (Fig 2).</a:t>
            </a:r>
            <a:endParaRPr lang="en-US" sz="2000" dirty="0"/>
          </a:p>
        </p:txBody>
      </p:sp>
    </p:spTree>
  </p:cSld>
  <p:clrMapOvr>
    <a:masterClrMapping/>
  </p:clrMapOvr>
  <p:transition spd="slow">
    <p:wipe dir="r"/>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819400"/>
            <a:ext cx="914400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n-US" sz="2800" b="1" dirty="0" smtClean="0"/>
              <a:t>MUSCULAR DYSTROPHY</a:t>
            </a:r>
            <a:endParaRPr lang="en-US" sz="2800" dirty="0"/>
          </a:p>
        </p:txBody>
      </p:sp>
    </p:spTree>
  </p:cSld>
  <p:clrMapOvr>
    <a:masterClrMapping/>
  </p:clrMapOvr>
  <p:transition spd="slow">
    <p:wipe dir="r"/>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0800" y="152400"/>
            <a:ext cx="3581400" cy="46166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n-US" sz="2400" b="1" dirty="0" smtClean="0"/>
              <a:t>MUSCULAR DYSTROPHY</a:t>
            </a:r>
            <a:endParaRPr lang="en-US" sz="2400" dirty="0"/>
          </a:p>
        </p:txBody>
      </p:sp>
      <p:sp>
        <p:nvSpPr>
          <p:cNvPr id="3" name="Rectangle 2"/>
          <p:cNvSpPr/>
          <p:nvPr/>
        </p:nvSpPr>
        <p:spPr>
          <a:xfrm>
            <a:off x="0" y="914400"/>
            <a:ext cx="9144000" cy="2862322"/>
          </a:xfrm>
          <a:prstGeom prst="rect">
            <a:avLst/>
          </a:prstGeom>
        </p:spPr>
        <p:txBody>
          <a:bodyPr wrap="square">
            <a:spAutoFit/>
          </a:bodyPr>
          <a:lstStyle/>
          <a:p>
            <a:pPr algn="just"/>
            <a:r>
              <a:rPr lang="en-US" sz="2000" dirty="0" smtClean="0"/>
              <a:t>Muscular dystrophies are inherited diseases that result in </a:t>
            </a:r>
            <a:r>
              <a:rPr lang="en-US" sz="2000" b="1" dirty="0" smtClean="0">
                <a:solidFill>
                  <a:srgbClr val="7030A0"/>
                </a:solidFill>
              </a:rPr>
              <a:t>progressive muscle injury </a:t>
            </a:r>
            <a:r>
              <a:rPr lang="en-US" sz="2000" dirty="0" smtClean="0"/>
              <a:t>(</a:t>
            </a:r>
            <a:r>
              <a:rPr lang="en-US" sz="2000" b="1" dirty="0" smtClean="0">
                <a:solidFill>
                  <a:srgbClr val="7030A0"/>
                </a:solidFill>
              </a:rPr>
              <a:t>weakening and wasting</a:t>
            </a:r>
            <a:r>
              <a:rPr lang="en-US" sz="2000" dirty="0" smtClean="0"/>
              <a:t>) in patients who usually appear normal at birth.</a:t>
            </a:r>
          </a:p>
          <a:p>
            <a:pPr algn="just"/>
            <a:endParaRPr lang="en-US" sz="2000" dirty="0" smtClean="0"/>
          </a:p>
          <a:p>
            <a:pPr algn="just"/>
            <a:r>
              <a:rPr lang="en-US" sz="2000" b="1" dirty="0" smtClean="0"/>
              <a:t>Genetics</a:t>
            </a:r>
          </a:p>
          <a:p>
            <a:pPr marL="400050" indent="-400050" algn="just">
              <a:buAutoNum type="romanLcPeriod"/>
            </a:pPr>
            <a:r>
              <a:rPr lang="en-US" sz="2000" dirty="0" smtClean="0"/>
              <a:t>X-linked inheritance</a:t>
            </a:r>
          </a:p>
          <a:p>
            <a:pPr marL="400050" indent="-400050" algn="just">
              <a:buAutoNum type="romanLcPeriod"/>
            </a:pPr>
            <a:r>
              <a:rPr lang="en-US" sz="2000" b="1" i="1" dirty="0" err="1" smtClean="0"/>
              <a:t>Dystrophin</a:t>
            </a:r>
            <a:r>
              <a:rPr lang="en-US" sz="2000" b="1" i="1" dirty="0" smtClean="0"/>
              <a:t> gene </a:t>
            </a:r>
            <a:r>
              <a:rPr lang="en-US" sz="2000" dirty="0" smtClean="0"/>
              <a:t>is on the X chromosome (Xp21)</a:t>
            </a:r>
          </a:p>
          <a:p>
            <a:pPr marL="400050" indent="-400050" algn="just">
              <a:buAutoNum type="romanLcPeriod"/>
            </a:pPr>
            <a:r>
              <a:rPr lang="en-US" sz="2000" b="1" dirty="0" err="1" smtClean="0"/>
              <a:t>Dystrophin</a:t>
            </a:r>
            <a:r>
              <a:rPr lang="en-US" sz="2000" b="1" dirty="0" smtClean="0"/>
              <a:t> protein </a:t>
            </a:r>
            <a:r>
              <a:rPr lang="en-US" sz="2000" dirty="0" smtClean="0"/>
              <a:t>is an important muscle structural protein</a:t>
            </a:r>
          </a:p>
          <a:p>
            <a:pPr marL="400050" indent="-400050" algn="just">
              <a:buAutoNum type="romanLcPeriod"/>
            </a:pPr>
            <a:r>
              <a:rPr lang="en-US" sz="2000" b="1" dirty="0" smtClean="0">
                <a:solidFill>
                  <a:srgbClr val="7030A0"/>
                </a:solidFill>
              </a:rPr>
              <a:t>Mutation</a:t>
            </a:r>
            <a:r>
              <a:rPr lang="en-US" sz="2000" dirty="0" smtClean="0"/>
              <a:t> results in a virtual </a:t>
            </a:r>
            <a:r>
              <a:rPr lang="en-US" sz="2000" b="1" dirty="0" smtClean="0"/>
              <a:t>absence of </a:t>
            </a:r>
            <a:r>
              <a:rPr lang="en-US" sz="2000" b="1" dirty="0" err="1" smtClean="0"/>
              <a:t>dystrophin</a:t>
            </a:r>
            <a:r>
              <a:rPr lang="en-US" sz="2000" b="1" dirty="0" smtClean="0"/>
              <a:t> protein</a:t>
            </a:r>
          </a:p>
          <a:p>
            <a:pPr marL="400050" indent="-400050" algn="just">
              <a:buAutoNum type="romanLcPeriod"/>
            </a:pPr>
            <a:endParaRPr lang="en-US" sz="2000" dirty="0" smtClean="0"/>
          </a:p>
        </p:txBody>
      </p:sp>
      <p:sp>
        <p:nvSpPr>
          <p:cNvPr id="4" name="AutoShape 2" descr="The Role of Dystrophin in Muscle Function | EXONDYS 51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descr="C:\Users\Admin\Desktop\role-dystrophin-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6400" y="3429000"/>
            <a:ext cx="3657600" cy="306089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0" y="3614678"/>
            <a:ext cx="5791200" cy="2554545"/>
          </a:xfrm>
          <a:prstGeom prst="rect">
            <a:avLst/>
          </a:prstGeom>
        </p:spPr>
        <p:txBody>
          <a:bodyPr wrap="square">
            <a:spAutoFit/>
          </a:bodyPr>
          <a:lstStyle/>
          <a:p>
            <a:pPr algn="just"/>
            <a:r>
              <a:rPr lang="en-US" sz="2000" b="1" dirty="0"/>
              <a:t>Clinical presentation</a:t>
            </a:r>
          </a:p>
          <a:p>
            <a:pPr marL="400050" indent="-400050" algn="just">
              <a:buAutoNum type="romanLcPeriod"/>
            </a:pPr>
            <a:r>
              <a:rPr lang="en-US" sz="2000" dirty="0"/>
              <a:t>Normal at birth with onset of symptoms by age 5</a:t>
            </a:r>
          </a:p>
          <a:p>
            <a:pPr marL="400050" indent="-400050" algn="just">
              <a:buAutoNum type="romanLcPeriod"/>
            </a:pPr>
            <a:r>
              <a:rPr lang="en-US" sz="2000" dirty="0"/>
              <a:t>Progressive muscular weakness</a:t>
            </a:r>
          </a:p>
          <a:p>
            <a:pPr marL="400050" indent="-400050" algn="just">
              <a:buAutoNum type="romanLcPeriod"/>
            </a:pPr>
            <a:r>
              <a:rPr lang="en-US" sz="2000" dirty="0"/>
              <a:t>Proximal weakness of shoulder and pelvic girdles</a:t>
            </a:r>
          </a:p>
          <a:p>
            <a:pPr marL="400050" indent="-400050" algn="just">
              <a:buAutoNum type="romanLcPeriod"/>
            </a:pPr>
            <a:r>
              <a:rPr lang="en-US" sz="2000" dirty="0" err="1"/>
              <a:t>Pseudohypertrophy</a:t>
            </a:r>
            <a:r>
              <a:rPr lang="en-US" sz="2000" dirty="0"/>
              <a:t> of calf</a:t>
            </a:r>
          </a:p>
          <a:p>
            <a:pPr marL="400050" indent="-400050" algn="just">
              <a:buAutoNum type="romanLcPeriod"/>
            </a:pPr>
            <a:r>
              <a:rPr lang="en-US" sz="2000" dirty="0"/>
              <a:t>Heart failure and arrhythmias may occur</a:t>
            </a:r>
          </a:p>
          <a:p>
            <a:pPr marL="400050" indent="-400050" algn="just">
              <a:buAutoNum type="romanLcPeriod"/>
            </a:pPr>
            <a:r>
              <a:rPr lang="en-US" sz="2000" dirty="0"/>
              <a:t>Respiratory insufficiency and pulmonary infections</a:t>
            </a:r>
            <a:endParaRPr lang="en-US" sz="2000" dirty="0"/>
          </a:p>
        </p:txBody>
      </p:sp>
    </p:spTree>
  </p:cSld>
  <p:clrMapOvr>
    <a:masterClrMapping/>
  </p:clrMapOvr>
  <p:transition spd="slow">
    <p:wipe dir="r"/>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990600"/>
            <a:ext cx="6858000" cy="1631216"/>
          </a:xfrm>
          <a:prstGeom prst="rect">
            <a:avLst/>
          </a:prstGeom>
        </p:spPr>
        <p:txBody>
          <a:bodyPr wrap="square">
            <a:spAutoFit/>
          </a:bodyPr>
          <a:lstStyle/>
          <a:p>
            <a:r>
              <a:rPr lang="en-US" sz="2000" b="1" dirty="0" smtClean="0"/>
              <a:t>Microscopic features:</a:t>
            </a:r>
          </a:p>
          <a:p>
            <a:pPr marL="342900" indent="-342900">
              <a:buAutoNum type="arabicPeriod"/>
            </a:pPr>
            <a:r>
              <a:rPr lang="en-US" sz="2000" dirty="0" smtClean="0"/>
              <a:t>Muscle fibers of various sizes</a:t>
            </a:r>
          </a:p>
          <a:p>
            <a:pPr marL="342900" indent="-342900">
              <a:buAutoNum type="arabicPeriod"/>
            </a:pPr>
            <a:r>
              <a:rPr lang="en-US" sz="2000" dirty="0" smtClean="0"/>
              <a:t>Necrosis, degeneration, and regeneration of fibers</a:t>
            </a:r>
          </a:p>
          <a:p>
            <a:pPr marL="342900" indent="-342900">
              <a:buAutoNum type="arabicPeriod"/>
            </a:pPr>
            <a:r>
              <a:rPr lang="en-US" sz="2000" dirty="0" smtClean="0"/>
              <a:t>Fibrosis</a:t>
            </a:r>
          </a:p>
          <a:p>
            <a:pPr marL="342900" indent="-342900">
              <a:buAutoNum type="arabicPeriod"/>
            </a:pPr>
            <a:r>
              <a:rPr lang="en-US" sz="2000" dirty="0" smtClean="0"/>
              <a:t>Fatty infiltration</a:t>
            </a:r>
            <a:endParaRPr lang="en-US" sz="2000" dirty="0"/>
          </a:p>
        </p:txBody>
      </p:sp>
      <p:pic>
        <p:nvPicPr>
          <p:cNvPr id="1026" name="Picture 2"/>
          <p:cNvPicPr>
            <a:picLocks noChangeAspect="1" noChangeArrowheads="1"/>
          </p:cNvPicPr>
          <p:nvPr/>
        </p:nvPicPr>
        <p:blipFill>
          <a:blip r:embed="rId2"/>
          <a:srcRect/>
          <a:stretch>
            <a:fillRect/>
          </a:stretch>
        </p:blipFill>
        <p:spPr bwMode="auto">
          <a:xfrm>
            <a:off x="1" y="2895600"/>
            <a:ext cx="9144000" cy="3691624"/>
          </a:xfrm>
          <a:prstGeom prst="rect">
            <a:avLst/>
          </a:prstGeom>
          <a:noFill/>
          <a:ln w="9525">
            <a:noFill/>
            <a:miter lim="800000"/>
            <a:headEnd/>
            <a:tailEnd/>
          </a:ln>
          <a:effectLst/>
        </p:spPr>
      </p:pic>
      <p:sp>
        <p:nvSpPr>
          <p:cNvPr id="5" name="Rectangle 4"/>
          <p:cNvSpPr/>
          <p:nvPr/>
        </p:nvSpPr>
        <p:spPr>
          <a:xfrm>
            <a:off x="2590800" y="152400"/>
            <a:ext cx="3581400" cy="46166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n-US" sz="2400" b="1" dirty="0" smtClean="0"/>
              <a:t>MUSCULAR DYSTROPHY</a:t>
            </a:r>
            <a:endParaRPr lang="en-US" sz="2400" dirty="0"/>
          </a:p>
        </p:txBody>
      </p:sp>
    </p:spTree>
  </p:cSld>
  <p:clrMapOvr>
    <a:masterClrMapping/>
  </p:clrMapOvr>
  <p:transition spd="slow">
    <p:wipe dir="r"/>
  </p:transition>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3886200"/>
            <a:ext cx="9144000" cy="2554545"/>
          </a:xfrm>
          <a:prstGeom prst="rect">
            <a:avLst/>
          </a:prstGeom>
        </p:spPr>
        <p:txBody>
          <a:bodyPr wrap="square">
            <a:spAutoFit/>
          </a:bodyPr>
          <a:lstStyle/>
          <a:p>
            <a:pPr algn="just"/>
            <a:r>
              <a:rPr lang="en-US" sz="2000" b="1" dirty="0" smtClean="0"/>
              <a:t>Diagnosis</a:t>
            </a:r>
            <a:endParaRPr lang="en-US" sz="2000" dirty="0" smtClean="0"/>
          </a:p>
          <a:p>
            <a:pPr marL="400050" indent="-400050" algn="just">
              <a:buAutoNum type="romanLcPeriod"/>
            </a:pPr>
            <a:r>
              <a:rPr lang="en-US" sz="2000" b="1" dirty="0" smtClean="0"/>
              <a:t>Muscle biopsy</a:t>
            </a:r>
            <a:r>
              <a:rPr lang="en-US" sz="2000" dirty="0" smtClean="0"/>
              <a:t>: </a:t>
            </a:r>
            <a:r>
              <a:rPr lang="en-US" sz="2000" dirty="0" err="1" smtClean="0"/>
              <a:t>immunostains</a:t>
            </a:r>
            <a:r>
              <a:rPr lang="en-US" sz="2000" dirty="0" smtClean="0"/>
              <a:t> show decreased </a:t>
            </a:r>
            <a:r>
              <a:rPr lang="en-US" sz="2000" dirty="0" err="1" smtClean="0"/>
              <a:t>dystrophin</a:t>
            </a:r>
            <a:r>
              <a:rPr lang="en-US" sz="2000" dirty="0" smtClean="0"/>
              <a:t> protein</a:t>
            </a:r>
          </a:p>
          <a:p>
            <a:pPr marL="400050" indent="-400050" algn="just">
              <a:buAutoNum type="romanLcPeriod"/>
            </a:pPr>
            <a:r>
              <a:rPr lang="en-US" sz="2000" b="1" dirty="0" smtClean="0"/>
              <a:t>DNA analysis </a:t>
            </a:r>
            <a:r>
              <a:rPr lang="en-US" sz="2000" dirty="0" smtClean="0"/>
              <a:t>by PCR</a:t>
            </a:r>
          </a:p>
          <a:p>
            <a:pPr marL="400050" indent="-400050" algn="just">
              <a:buAutoNum type="romanLcPeriod"/>
            </a:pPr>
            <a:endParaRPr lang="en-US" sz="2000" dirty="0" smtClean="0"/>
          </a:p>
          <a:p>
            <a:pPr marL="400050" indent="-400050" algn="just"/>
            <a:r>
              <a:rPr lang="en-US" sz="2000" b="1" dirty="0" smtClean="0"/>
              <a:t>Treatment:</a:t>
            </a:r>
          </a:p>
          <a:p>
            <a:pPr marL="400050" indent="-400050" algn="just"/>
            <a:r>
              <a:rPr lang="en-US" sz="2000" b="1" dirty="0" smtClean="0"/>
              <a:t>	</a:t>
            </a:r>
            <a:r>
              <a:rPr lang="en-US" sz="2000" dirty="0" smtClean="0"/>
              <a:t>Although disease cannot be cure, </a:t>
            </a:r>
            <a:r>
              <a:rPr lang="en-US" sz="2000" b="1" dirty="0" smtClean="0"/>
              <a:t>physiotherapy</a:t>
            </a:r>
            <a:r>
              <a:rPr lang="en-US" sz="2000" dirty="0" smtClean="0"/>
              <a:t> and </a:t>
            </a:r>
            <a:r>
              <a:rPr lang="en-US" sz="2000" b="1" dirty="0" err="1" smtClean="0"/>
              <a:t>orthopaedic</a:t>
            </a:r>
            <a:r>
              <a:rPr lang="en-US" sz="2000" b="1" dirty="0" smtClean="0"/>
              <a:t> measures </a:t>
            </a:r>
            <a:r>
              <a:rPr lang="en-US" sz="2000" dirty="0" smtClean="0"/>
              <a:t>can relieve the disability. The identification of the gene abnormality raises the possibility of </a:t>
            </a:r>
            <a:r>
              <a:rPr lang="en-US" sz="2000" b="1" dirty="0" smtClean="0"/>
              <a:t>gene</a:t>
            </a:r>
            <a:r>
              <a:rPr lang="en-US" sz="2000" dirty="0" smtClean="0"/>
              <a:t> </a:t>
            </a:r>
            <a:r>
              <a:rPr lang="en-US" sz="2000" b="1" dirty="0" smtClean="0"/>
              <a:t>therapy</a:t>
            </a:r>
            <a:r>
              <a:rPr lang="en-US" sz="2000" dirty="0" smtClean="0"/>
              <a:t> in the future.</a:t>
            </a:r>
            <a:endParaRPr lang="en-US" sz="2000" dirty="0"/>
          </a:p>
        </p:txBody>
      </p:sp>
      <p:sp>
        <p:nvSpPr>
          <p:cNvPr id="4" name="Rectangle 3"/>
          <p:cNvSpPr/>
          <p:nvPr/>
        </p:nvSpPr>
        <p:spPr>
          <a:xfrm>
            <a:off x="0" y="914400"/>
            <a:ext cx="6858000" cy="2554545"/>
          </a:xfrm>
          <a:prstGeom prst="rect">
            <a:avLst/>
          </a:prstGeom>
        </p:spPr>
        <p:txBody>
          <a:bodyPr wrap="square">
            <a:spAutoFit/>
          </a:bodyPr>
          <a:lstStyle/>
          <a:p>
            <a:r>
              <a:rPr lang="en-US" sz="2000" b="1" dirty="0" smtClean="0"/>
              <a:t>Types: </a:t>
            </a:r>
          </a:p>
          <a:p>
            <a:r>
              <a:rPr lang="en-US" sz="2000" dirty="0" smtClean="0"/>
              <a:t>Six major forms of muscular dystrophy: </a:t>
            </a:r>
          </a:p>
          <a:p>
            <a:pPr marL="400050" indent="-400050">
              <a:buAutoNum type="romanLcPeriod"/>
            </a:pPr>
            <a:r>
              <a:rPr lang="en-US" sz="2000" dirty="0" smtClean="0"/>
              <a:t>Duchenne’s</a:t>
            </a:r>
          </a:p>
          <a:p>
            <a:pPr marL="400050" indent="-400050">
              <a:buAutoNum type="romanLcPeriod"/>
            </a:pPr>
            <a:r>
              <a:rPr lang="en-US" sz="2000" dirty="0" smtClean="0"/>
              <a:t>Becker’s</a:t>
            </a:r>
          </a:p>
          <a:p>
            <a:pPr marL="400050" indent="-400050">
              <a:buAutoNum type="romanLcPeriod"/>
            </a:pPr>
            <a:r>
              <a:rPr lang="en-US" sz="2000" dirty="0" smtClean="0"/>
              <a:t>Myotonic</a:t>
            </a:r>
          </a:p>
          <a:p>
            <a:pPr marL="400050" indent="-400050">
              <a:buAutoNum type="romanLcPeriod"/>
            </a:pPr>
            <a:r>
              <a:rPr lang="en-US" sz="2000" dirty="0" smtClean="0"/>
              <a:t>Facio-scapulohumeral</a:t>
            </a:r>
          </a:p>
          <a:p>
            <a:pPr marL="400050" indent="-400050">
              <a:buAutoNum type="romanLcPeriod"/>
            </a:pPr>
            <a:r>
              <a:rPr lang="en-US" sz="2000" dirty="0" smtClean="0"/>
              <a:t>Limb-girdle</a:t>
            </a:r>
          </a:p>
          <a:p>
            <a:pPr marL="400050" indent="-400050">
              <a:buAutoNum type="romanLcPeriod"/>
            </a:pPr>
            <a:r>
              <a:rPr lang="en-US" sz="2000" dirty="0" smtClean="0"/>
              <a:t>Oculopharyngeal type.</a:t>
            </a:r>
            <a:endParaRPr lang="en-US" sz="2000" dirty="0"/>
          </a:p>
        </p:txBody>
      </p:sp>
      <p:sp>
        <p:nvSpPr>
          <p:cNvPr id="5" name="Rectangle 4"/>
          <p:cNvSpPr/>
          <p:nvPr/>
        </p:nvSpPr>
        <p:spPr>
          <a:xfrm>
            <a:off x="2590800" y="152400"/>
            <a:ext cx="3581400" cy="46166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en-US" sz="2400" b="1" dirty="0" smtClean="0"/>
              <a:t>MUSCULAR DYSTROPHY</a:t>
            </a:r>
            <a:endParaRPr lang="en-US" sz="2400" dirty="0"/>
          </a:p>
        </p:txBody>
      </p:sp>
    </p:spTree>
  </p:cSld>
  <p:clrMapOvr>
    <a:masterClrMapping/>
  </p:clrMapOvr>
  <p:transition spd="slow">
    <p:wipe dir="r"/>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918757" y="2286000"/>
            <a:ext cx="3233578" cy="830997"/>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lang="en-US" sz="4800" dirty="0" smtClean="0"/>
              <a:t>The end…!!!</a:t>
            </a:r>
            <a:endParaRPr lang="en-US" sz="4800" dirty="0"/>
          </a:p>
        </p:txBody>
      </p:sp>
    </p:spTree>
  </p:cSld>
  <p:clrMapOvr>
    <a:masterClrMapping/>
  </p:clrMapOvr>
  <p:transition spd="slow">
    <p:wipe dir="r"/>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slow">
    <p:wipe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Rectangle 2"/>
          <p:cNvSpPr/>
          <p:nvPr/>
        </p:nvSpPr>
        <p:spPr>
          <a:xfrm>
            <a:off x="2743200" y="3124200"/>
            <a:ext cx="3416513" cy="523220"/>
          </a:xfrm>
          <a:prstGeom prst="rect">
            <a:avLst/>
          </a:prstGeom>
          <a:ln>
            <a:solidFill>
              <a:schemeClr val="accent6"/>
            </a:solidFill>
          </a:ln>
        </p:spPr>
        <p:txBody>
          <a:bodyPr wrap="none">
            <a:spAutoFit/>
          </a:bodyPr>
          <a:lstStyle/>
          <a:p>
            <a:pPr algn="just"/>
            <a:r>
              <a:rPr lang="en-US" sz="2800" b="1" dirty="0" smtClean="0"/>
              <a:t>Rickets/Osteomalacia</a:t>
            </a:r>
          </a:p>
        </p:txBody>
      </p:sp>
    </p:spTree>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914400"/>
            <a:ext cx="9144000" cy="5447645"/>
          </a:xfrm>
          <a:prstGeom prst="rect">
            <a:avLst/>
          </a:prstGeom>
          <a:noFill/>
        </p:spPr>
        <p:txBody>
          <a:bodyPr wrap="square" rtlCol="0">
            <a:spAutoFit/>
          </a:bodyPr>
          <a:lstStyle/>
          <a:p>
            <a:pPr algn="just"/>
            <a:r>
              <a:rPr lang="en-US" sz="2400" b="1" dirty="0" smtClean="0"/>
              <a:t>Rickets/Osteomalacia:</a:t>
            </a:r>
          </a:p>
          <a:p>
            <a:pPr algn="just"/>
            <a:endParaRPr lang="en-US" sz="2400" b="1" dirty="0" smtClean="0"/>
          </a:p>
          <a:p>
            <a:pPr marL="457200" indent="-457200" algn="just">
              <a:buFont typeface="Arial" pitchFamily="34" charset="0"/>
              <a:buChar char="•"/>
            </a:pPr>
            <a:r>
              <a:rPr lang="en-US" sz="2000" dirty="0" smtClean="0"/>
              <a:t>A deficiency disease resulting from a</a:t>
            </a:r>
            <a:r>
              <a:rPr lang="en-US" sz="2000" b="1" dirty="0" smtClean="0"/>
              <a:t> lack of vitamin D or calcium </a:t>
            </a:r>
            <a:r>
              <a:rPr lang="en-US" sz="2000" dirty="0" smtClean="0"/>
              <a:t>and from insufficient exposure to sunlight, characterised by defective bone growth and occurring chiefly in children.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a:t>
            </a:r>
            <a:r>
              <a:rPr lang="en-US" sz="2000" b="1" dirty="0" smtClean="0"/>
              <a:t>failure of bone osteoid to mineralise </a:t>
            </a:r>
            <a:r>
              <a:rPr lang="en-US" sz="2000" dirty="0" smtClean="0"/>
              <a:t>is called </a:t>
            </a:r>
            <a:r>
              <a:rPr lang="en-US" sz="2000" b="1" dirty="0" smtClean="0"/>
              <a:t>osteomalacia</a:t>
            </a:r>
            <a:r>
              <a:rPr lang="en-US" sz="2000" dirty="0" smtClean="0"/>
              <a:t>. In children, the disease is called </a:t>
            </a:r>
            <a:r>
              <a:rPr lang="en-US" sz="2000" b="1" dirty="0" smtClean="0"/>
              <a:t>rickets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solidFill>
                  <a:srgbClr val="7030A0"/>
                </a:solidFill>
              </a:rPr>
              <a:t>Rickets occurs in children </a:t>
            </a:r>
            <a:r>
              <a:rPr lang="en-US" sz="2000" dirty="0" smtClean="0"/>
              <a:t>and </a:t>
            </a:r>
            <a:r>
              <a:rPr lang="en-US" sz="2000" b="1" dirty="0" smtClean="0">
                <a:solidFill>
                  <a:srgbClr val="7030A0"/>
                </a:solidFill>
              </a:rPr>
              <a:t>osteomalacia in adults </a:t>
            </a:r>
            <a:r>
              <a:rPr lang="en-US" sz="2000" dirty="0" smtClean="0"/>
              <a:t>after ossification is complete.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They are caused by deficiency of </a:t>
            </a:r>
            <a:r>
              <a:rPr lang="en-US" sz="2000" b="1" dirty="0" smtClean="0"/>
              <a:t>vitamin D </a:t>
            </a:r>
            <a:r>
              <a:rPr lang="en-US" sz="2000" dirty="0" smtClean="0"/>
              <a:t>which promotes </a:t>
            </a:r>
            <a:r>
              <a:rPr lang="en-US" sz="2000" b="1" dirty="0" smtClean="0"/>
              <a:t>calcification</a:t>
            </a:r>
            <a:r>
              <a:rPr lang="en-US" sz="2000" dirty="0" smtClean="0"/>
              <a:t> of bone and </a:t>
            </a:r>
            <a:r>
              <a:rPr lang="en-US" sz="2000" b="1" dirty="0" smtClean="0"/>
              <a:t>absorption</a:t>
            </a:r>
            <a:r>
              <a:rPr lang="en-US" sz="2000" dirty="0" smtClean="0"/>
              <a:t> of calcium in the small intestine.</a:t>
            </a:r>
          </a:p>
          <a:p>
            <a:pPr marL="457200" indent="-457200" algn="just">
              <a:buFont typeface="Arial" pitchFamily="34" charset="0"/>
              <a:buChar char="•"/>
            </a:pPr>
            <a:endParaRPr lang="en-US" sz="2000" dirty="0" smtClean="0"/>
          </a:p>
          <a:p>
            <a:pPr marL="457200" indent="-457200">
              <a:buFont typeface="Arial" pitchFamily="34" charset="0"/>
              <a:buChar char="•"/>
            </a:pPr>
            <a:r>
              <a:rPr lang="en-US" sz="2000" dirty="0" smtClean="0"/>
              <a:t>The bones remain </a:t>
            </a:r>
            <a:r>
              <a:rPr lang="en-US" sz="2000" b="1" dirty="0" smtClean="0"/>
              <a:t>soft</a:t>
            </a:r>
            <a:r>
              <a:rPr lang="en-US" sz="2000" dirty="0" smtClean="0"/>
              <a:t> and those of the lower limbs become </a:t>
            </a:r>
            <a:r>
              <a:rPr lang="en-US" sz="2000" b="1" dirty="0" smtClean="0"/>
              <a:t>bowed</a:t>
            </a:r>
            <a:r>
              <a:rPr lang="en-US" sz="2000" dirty="0" smtClean="0"/>
              <a:t> by the weight of the body.</a:t>
            </a:r>
          </a:p>
        </p:txBody>
      </p:sp>
    </p:spTree>
  </p:cSld>
  <p:clrMapOvr>
    <a:masterClrMapping/>
  </p:clrMapOvr>
  <p:transition spd="slow">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4" name="TextBox 3"/>
          <p:cNvSpPr txBox="1"/>
          <p:nvPr/>
        </p:nvSpPr>
        <p:spPr>
          <a:xfrm>
            <a:off x="3048000" y="1066800"/>
            <a:ext cx="2851743" cy="461665"/>
          </a:xfrm>
          <a:prstGeom prst="rect">
            <a:avLst/>
          </a:prstGeom>
          <a:noFill/>
        </p:spPr>
        <p:txBody>
          <a:bodyPr wrap="none" rtlCol="0">
            <a:spAutoFit/>
          </a:bodyPr>
          <a:lstStyle/>
          <a:p>
            <a:r>
              <a:rPr lang="en-US" sz="2400" dirty="0" smtClean="0"/>
              <a:t>7-dehydrocholesterol</a:t>
            </a:r>
            <a:endParaRPr lang="en-US" sz="2400" dirty="0"/>
          </a:p>
        </p:txBody>
      </p:sp>
      <p:sp>
        <p:nvSpPr>
          <p:cNvPr id="12" name="TextBox 11"/>
          <p:cNvSpPr txBox="1"/>
          <p:nvPr/>
        </p:nvSpPr>
        <p:spPr>
          <a:xfrm>
            <a:off x="1600200" y="1676400"/>
            <a:ext cx="1265411" cy="461665"/>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lang="en-US" sz="2400" dirty="0" smtClean="0"/>
              <a:t>Sunlight </a:t>
            </a:r>
            <a:endParaRPr lang="en-US" sz="2400" dirty="0"/>
          </a:p>
        </p:txBody>
      </p:sp>
      <p:sp>
        <p:nvSpPr>
          <p:cNvPr id="13" name="TextBox 12"/>
          <p:cNvSpPr txBox="1"/>
          <p:nvPr/>
        </p:nvSpPr>
        <p:spPr>
          <a:xfrm>
            <a:off x="3124200" y="2362200"/>
            <a:ext cx="2581989" cy="461665"/>
          </a:xfrm>
          <a:prstGeom prst="rect">
            <a:avLst/>
          </a:prstGeom>
          <a:noFill/>
        </p:spPr>
        <p:txBody>
          <a:bodyPr wrap="none" rtlCol="0">
            <a:spAutoFit/>
          </a:bodyPr>
          <a:lstStyle/>
          <a:p>
            <a:r>
              <a:rPr lang="en-US" sz="2400" dirty="0" err="1" smtClean="0"/>
              <a:t>Cholecalciferol</a:t>
            </a:r>
            <a:r>
              <a:rPr lang="en-US" sz="2400" dirty="0" smtClean="0"/>
              <a:t> ; D3</a:t>
            </a:r>
            <a:endParaRPr lang="en-US" sz="2400" dirty="0"/>
          </a:p>
        </p:txBody>
      </p:sp>
      <p:sp>
        <p:nvSpPr>
          <p:cNvPr id="15" name="TextBox 14"/>
          <p:cNvSpPr txBox="1"/>
          <p:nvPr/>
        </p:nvSpPr>
        <p:spPr>
          <a:xfrm>
            <a:off x="4530552" y="2895600"/>
            <a:ext cx="2860848" cy="46166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en-US" sz="2400" dirty="0" smtClean="0"/>
              <a:t>25-hydroxylase (liver)</a:t>
            </a:r>
            <a:endParaRPr lang="en-US" sz="2400" dirty="0"/>
          </a:p>
        </p:txBody>
      </p:sp>
      <p:sp>
        <p:nvSpPr>
          <p:cNvPr id="16" name="TextBox 15"/>
          <p:cNvSpPr txBox="1"/>
          <p:nvPr/>
        </p:nvSpPr>
        <p:spPr>
          <a:xfrm>
            <a:off x="2895600" y="3505200"/>
            <a:ext cx="3370538" cy="461665"/>
          </a:xfrm>
          <a:prstGeom prst="rect">
            <a:avLst/>
          </a:prstGeom>
          <a:noFill/>
        </p:spPr>
        <p:txBody>
          <a:bodyPr wrap="none" rtlCol="0">
            <a:spAutoFit/>
          </a:bodyPr>
          <a:lstStyle/>
          <a:p>
            <a:r>
              <a:rPr lang="en-US" sz="2400" dirty="0" smtClean="0"/>
              <a:t>25-hydroxycholecalciferol</a:t>
            </a:r>
            <a:endParaRPr lang="en-US" sz="2400" dirty="0"/>
          </a:p>
        </p:txBody>
      </p:sp>
      <p:sp>
        <p:nvSpPr>
          <p:cNvPr id="18" name="TextBox 17"/>
          <p:cNvSpPr txBox="1"/>
          <p:nvPr/>
        </p:nvSpPr>
        <p:spPr>
          <a:xfrm>
            <a:off x="4572000" y="4095690"/>
            <a:ext cx="3166508" cy="461665"/>
          </a:xfrm>
          <a:prstGeom prst="rect">
            <a:avLst/>
          </a:prstGeom>
        </p:spPr>
        <p:style>
          <a:lnRef idx="1">
            <a:schemeClr val="accent3"/>
          </a:lnRef>
          <a:fillRef idx="3">
            <a:schemeClr val="accent3"/>
          </a:fillRef>
          <a:effectRef idx="2">
            <a:schemeClr val="accent3"/>
          </a:effectRef>
          <a:fontRef idx="minor">
            <a:schemeClr val="lt1"/>
          </a:fontRef>
        </p:style>
        <p:txBody>
          <a:bodyPr wrap="none" rtlCol="0">
            <a:spAutoFit/>
          </a:bodyPr>
          <a:lstStyle/>
          <a:p>
            <a:r>
              <a:rPr lang="en-US" sz="2400" dirty="0" smtClean="0"/>
              <a:t>1</a:t>
            </a:r>
            <a:r>
              <a:rPr lang="el-GR" sz="2400" dirty="0" smtClean="0"/>
              <a:t>α</a:t>
            </a:r>
            <a:r>
              <a:rPr lang="en-US" sz="2400" dirty="0" smtClean="0"/>
              <a:t>-</a:t>
            </a:r>
            <a:r>
              <a:rPr lang="en-US" sz="2400" dirty="0" err="1" smtClean="0"/>
              <a:t>hydroxylase</a:t>
            </a:r>
            <a:r>
              <a:rPr lang="en-US" sz="2400" dirty="0" smtClean="0"/>
              <a:t> (kidney)</a:t>
            </a:r>
            <a:endParaRPr lang="en-US" sz="2400" dirty="0"/>
          </a:p>
        </p:txBody>
      </p:sp>
      <p:sp>
        <p:nvSpPr>
          <p:cNvPr id="19" name="TextBox 18"/>
          <p:cNvSpPr txBox="1"/>
          <p:nvPr/>
        </p:nvSpPr>
        <p:spPr>
          <a:xfrm>
            <a:off x="2286000" y="5010090"/>
            <a:ext cx="5148910" cy="461665"/>
          </a:xfrm>
          <a:prstGeom prst="rect">
            <a:avLst/>
          </a:prstGeom>
          <a:noFill/>
        </p:spPr>
        <p:txBody>
          <a:bodyPr wrap="none" rtlCol="0">
            <a:spAutoFit/>
          </a:bodyPr>
          <a:lstStyle/>
          <a:p>
            <a:r>
              <a:rPr lang="en-US" sz="2400" dirty="0" smtClean="0"/>
              <a:t>1,25-dihydroxycholecalciferol (calcitriol)</a:t>
            </a:r>
            <a:endParaRPr lang="en-US" sz="2400" dirty="0"/>
          </a:p>
        </p:txBody>
      </p:sp>
      <p:cxnSp>
        <p:nvCxnSpPr>
          <p:cNvPr id="21" name="Straight Arrow Connector 20"/>
          <p:cNvCxnSpPr/>
          <p:nvPr/>
        </p:nvCxnSpPr>
        <p:spPr>
          <a:xfrm>
            <a:off x="2895600" y="1905000"/>
            <a:ext cx="1447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rot="5400000">
            <a:off x="4038997" y="3200003"/>
            <a:ext cx="7620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5400000">
            <a:off x="4038997" y="1904603"/>
            <a:ext cx="7620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rot="5400000">
            <a:off x="3962797" y="4419203"/>
            <a:ext cx="914400" cy="7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4495800" y="1676400"/>
            <a:ext cx="671979" cy="400110"/>
          </a:xfrm>
          <a:prstGeom prst="rect">
            <a:avLst/>
          </a:prstGeom>
        </p:spPr>
        <p:style>
          <a:lnRef idx="1">
            <a:schemeClr val="accent6"/>
          </a:lnRef>
          <a:fillRef idx="2">
            <a:schemeClr val="accent6"/>
          </a:fillRef>
          <a:effectRef idx="1">
            <a:schemeClr val="accent6"/>
          </a:effectRef>
          <a:fontRef idx="minor">
            <a:schemeClr val="dk1"/>
          </a:fontRef>
        </p:style>
        <p:txBody>
          <a:bodyPr wrap="none" rtlCol="0">
            <a:spAutoFit/>
          </a:bodyPr>
          <a:lstStyle/>
          <a:p>
            <a:r>
              <a:rPr lang="en-US" sz="2000" dirty="0" smtClean="0"/>
              <a:t>Skin </a:t>
            </a:r>
            <a:endParaRPr lang="en-US" sz="2000" dirty="0"/>
          </a:p>
        </p:txBody>
      </p:sp>
      <p:sp>
        <p:nvSpPr>
          <p:cNvPr id="17" name="TextBox 16"/>
          <p:cNvSpPr txBox="1"/>
          <p:nvPr/>
        </p:nvSpPr>
        <p:spPr>
          <a:xfrm>
            <a:off x="2027752" y="6412468"/>
            <a:ext cx="5363648" cy="369332"/>
          </a:xfrm>
          <a:prstGeom prst="rect">
            <a:avLst/>
          </a:prstGeom>
          <a:noFill/>
        </p:spPr>
        <p:txBody>
          <a:bodyPr wrap="none" rtlCol="0">
            <a:spAutoFit/>
          </a:bodyPr>
          <a:lstStyle/>
          <a:p>
            <a:r>
              <a:rPr lang="en-US" b="1" u="sng" dirty="0" smtClean="0"/>
              <a:t>Fig: Biosynthesis of active form of vitamin D; calcitriol.</a:t>
            </a:r>
            <a:endParaRPr lang="en-US" b="1" u="sng" dirty="0"/>
          </a:p>
        </p:txBody>
      </p:sp>
    </p:spTree>
  </p:cSld>
  <p:clrMapOvr>
    <a:masterClrMapping/>
  </p:clrMapOvr>
  <p:transition spd="slow">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25-hydroxylas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1600" y="683169"/>
            <a:ext cx="6477000" cy="55652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4" name="TextBox 3"/>
          <p:cNvSpPr txBox="1"/>
          <p:nvPr/>
        </p:nvSpPr>
        <p:spPr>
          <a:xfrm>
            <a:off x="2027752" y="6412468"/>
            <a:ext cx="5363648" cy="369332"/>
          </a:xfrm>
          <a:prstGeom prst="rect">
            <a:avLst/>
          </a:prstGeom>
          <a:noFill/>
        </p:spPr>
        <p:txBody>
          <a:bodyPr wrap="none" rtlCol="0">
            <a:spAutoFit/>
          </a:bodyPr>
          <a:lstStyle/>
          <a:p>
            <a:r>
              <a:rPr lang="en-US" b="1" u="sng" dirty="0" smtClean="0"/>
              <a:t>Fig: Biosynthesis of active form of vitamin D; calcitriol.</a:t>
            </a:r>
            <a:endParaRPr lang="en-US" b="1" u="sng" dirty="0"/>
          </a:p>
        </p:txBody>
      </p:sp>
    </p:spTree>
    <p:extLst>
      <p:ext uri="{BB962C8B-B14F-4D97-AF65-F5344CB8AC3E}">
        <p14:creationId xmlns:p14="http://schemas.microsoft.com/office/powerpoint/2010/main" val="3167064347"/>
      </p:ext>
    </p:extLst>
  </p:cSld>
  <p:clrMapOvr>
    <a:masterClrMapping/>
  </p:clrMapOvr>
  <p:transition spd="slow">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17" name="Rectangle 16"/>
          <p:cNvSpPr/>
          <p:nvPr/>
        </p:nvSpPr>
        <p:spPr>
          <a:xfrm>
            <a:off x="0" y="1042749"/>
            <a:ext cx="9144000" cy="4708981"/>
          </a:xfrm>
          <a:prstGeom prst="rect">
            <a:avLst/>
          </a:prstGeom>
        </p:spPr>
        <p:txBody>
          <a:bodyPr wrap="square">
            <a:spAutoFit/>
          </a:bodyPr>
          <a:lstStyle/>
          <a:p>
            <a:pPr marL="342900" indent="-342900" algn="just">
              <a:buFont typeface="Arial" pitchFamily="34" charset="0"/>
              <a:buChar char="•"/>
            </a:pPr>
            <a:r>
              <a:rPr lang="en-US" sz="2000" dirty="0" smtClean="0"/>
              <a:t>Rickets in children is characterized by bone </a:t>
            </a:r>
            <a:r>
              <a:rPr lang="en-US" sz="2000" b="1" dirty="0" smtClean="0"/>
              <a:t>deformities</a:t>
            </a:r>
            <a:r>
              <a:rPr lang="en-US" sz="2000" dirty="0" smtClean="0"/>
              <a:t> due </a:t>
            </a:r>
            <a:r>
              <a:rPr lang="en-US" sz="2000" b="1" dirty="0" smtClean="0"/>
              <a:t>to incomplete mineralization</a:t>
            </a:r>
            <a:r>
              <a:rPr lang="en-US" sz="2000" dirty="0" smtClean="0"/>
              <a:t>, resulting in </a:t>
            </a:r>
            <a:r>
              <a:rPr lang="en-US" sz="2000" b="1" dirty="0" smtClean="0"/>
              <a:t>soft and flexible bones</a:t>
            </a:r>
            <a:r>
              <a:rPr lang="en-US" sz="2000" dirty="0" smtClean="0"/>
              <a:t> and delay in teeth formation. </a:t>
            </a:r>
          </a:p>
          <a:p>
            <a:pPr marL="342900" indent="-342900" algn="just">
              <a:buFont typeface="Arial" pitchFamily="34" charset="0"/>
              <a:buChar char="•"/>
            </a:pPr>
            <a:endParaRPr lang="en-US" sz="2000" dirty="0" smtClean="0"/>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The weight bearing bones are bent to form </a:t>
            </a:r>
            <a:r>
              <a:rPr lang="en-US" sz="2000" b="1" dirty="0" smtClean="0"/>
              <a:t>bow-leg</a:t>
            </a:r>
            <a:r>
              <a:rPr lang="en-US" sz="2000" dirty="0" smtClean="0"/>
              <a:t>. In rickets, the plasma level of </a:t>
            </a:r>
            <a:r>
              <a:rPr lang="en-US" sz="2000" b="1" dirty="0" smtClean="0"/>
              <a:t>calcitriol</a:t>
            </a:r>
            <a:r>
              <a:rPr lang="en-US" sz="2000" dirty="0" smtClean="0"/>
              <a:t> is decreased and </a:t>
            </a:r>
            <a:r>
              <a:rPr lang="en-US" sz="2000" b="1" dirty="0" smtClean="0"/>
              <a:t>alkaline phosphatase activity is elevated</a:t>
            </a:r>
            <a:r>
              <a:rPr lang="en-US" sz="2000" dirty="0" smtClean="0"/>
              <a:t>. </a:t>
            </a:r>
          </a:p>
          <a:p>
            <a:pPr marL="342900" indent="-342900" algn="just">
              <a:buFont typeface="Arial" pitchFamily="34" charset="0"/>
              <a:buChar char="•"/>
            </a:pPr>
            <a:endParaRPr lang="en-US" sz="2000" dirty="0" smtClean="0"/>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Alkaline phosphatase is concerned with the process of bone formation. There is an overproduction of alkaline phosphatase related to more cellular activity of the bone.</a:t>
            </a:r>
          </a:p>
          <a:p>
            <a:pPr marL="342900" indent="-342900" algn="just"/>
            <a:endParaRPr lang="en-US" sz="2000" dirty="0" smtClean="0"/>
          </a:p>
          <a:p>
            <a:pPr marL="342900" indent="-342900" algn="just"/>
            <a:endParaRPr lang="en-US" sz="2000" dirty="0" smtClean="0"/>
          </a:p>
          <a:p>
            <a:pPr marL="342900" indent="-342900" algn="just">
              <a:buFont typeface="Arial" pitchFamily="34" charset="0"/>
              <a:buChar char="•"/>
            </a:pPr>
            <a:r>
              <a:rPr lang="en-US" sz="2000" dirty="0" smtClean="0"/>
              <a:t>In case of </a:t>
            </a:r>
            <a:r>
              <a:rPr lang="en-US" sz="2000" dirty="0" err="1" smtClean="0"/>
              <a:t>osteomalacia</a:t>
            </a:r>
            <a:r>
              <a:rPr lang="en-US" sz="2000" dirty="0" smtClean="0"/>
              <a:t> (adult rickets) </a:t>
            </a:r>
            <a:r>
              <a:rPr lang="en-US" sz="2000" b="1" dirty="0" smtClean="0"/>
              <a:t>demineralization</a:t>
            </a:r>
            <a:r>
              <a:rPr lang="en-US" sz="2000" dirty="0" smtClean="0"/>
              <a:t> of the bones occurs (bones become softer), increasing their susceptibility to fractures.</a:t>
            </a:r>
            <a:endParaRPr lang="en-US" sz="2000" dirty="0"/>
          </a:p>
        </p:txBody>
      </p:sp>
    </p:spTree>
  </p:cSld>
  <p:clrMapOvr>
    <a:masterClrMapping/>
  </p:clrMapOvr>
  <p:transition spd="slow">
    <p:wipe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914400"/>
            <a:ext cx="9144000" cy="3847207"/>
          </a:xfrm>
          <a:prstGeom prst="rect">
            <a:avLst/>
          </a:prstGeom>
          <a:noFill/>
        </p:spPr>
        <p:txBody>
          <a:bodyPr wrap="square" rtlCol="0">
            <a:spAutoFit/>
          </a:bodyPr>
          <a:lstStyle/>
          <a:p>
            <a:pPr algn="just"/>
            <a:r>
              <a:rPr lang="en-US" sz="2400" b="1" dirty="0" smtClean="0"/>
              <a:t>Deficiency may be due to:</a:t>
            </a:r>
          </a:p>
          <a:p>
            <a:pPr marL="457200" indent="-457200" algn="just">
              <a:buFont typeface="Arial" pitchFamily="34" charset="0"/>
              <a:buChar char="•"/>
            </a:pPr>
            <a:r>
              <a:rPr lang="en-US" sz="2000" dirty="0" smtClean="0"/>
              <a:t>dietary deficiency of vitamin D</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malabsorption, e.g. coeliac disease or following gastrointestinal surgery</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lack of exposure to sunlight, e.g. pigmented skin, housebound people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excessive loss of vitamin D or its precursors, e.g. in chronic renal failure, haemodialysis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drugs that result in breakdown of vitamin D, e.g. anticonvulsants, including phenytoin, </a:t>
            </a:r>
            <a:r>
              <a:rPr lang="en-US" sz="2000" dirty="0" err="1" smtClean="0"/>
              <a:t>diazepam,etc</a:t>
            </a:r>
            <a:r>
              <a:rPr lang="en-US" sz="2000" dirty="0" smtClean="0"/>
              <a:t>.</a:t>
            </a:r>
          </a:p>
        </p:txBody>
      </p:sp>
    </p:spTree>
  </p:cSld>
  <p:clrMapOvr>
    <a:masterClrMapping/>
  </p:clrMapOvr>
  <p:transition spd="slow">
    <p:wipe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33800" y="2362200"/>
            <a:ext cx="1241045" cy="707886"/>
          </a:xfrm>
          <a:prstGeom prst="rect">
            <a:avLst/>
          </a:prstGeom>
          <a:ln>
            <a:solidFill>
              <a:schemeClr val="accent2"/>
            </a:solidFill>
          </a:ln>
        </p:spPr>
        <p:txBody>
          <a:bodyPr wrap="none">
            <a:spAutoFit/>
          </a:bodyPr>
          <a:lstStyle/>
          <a:p>
            <a:r>
              <a:rPr lang="en-US" sz="4000" b="1" dirty="0" smtClean="0"/>
              <a:t>Gout</a:t>
            </a:r>
            <a:endParaRPr lang="en-US" sz="4000" dirty="0"/>
          </a:p>
        </p:txBody>
      </p:sp>
      <p:sp>
        <p:nvSpPr>
          <p:cNvPr id="3" name="TextBox 2"/>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914400"/>
            <a:ext cx="9144000" cy="5386090"/>
          </a:xfrm>
          <a:prstGeom prst="rect">
            <a:avLst/>
          </a:prstGeom>
          <a:noFill/>
        </p:spPr>
        <p:txBody>
          <a:bodyPr wrap="square" rtlCol="0">
            <a:spAutoFit/>
          </a:bodyPr>
          <a:lstStyle/>
          <a:p>
            <a:pPr algn="just"/>
            <a:r>
              <a:rPr lang="en-US" sz="2400" b="1" dirty="0" smtClean="0"/>
              <a:t>Gout:</a:t>
            </a:r>
          </a:p>
          <a:p>
            <a:pPr marL="457200" indent="-457200" algn="just">
              <a:buFont typeface="Arial" pitchFamily="34" charset="0"/>
              <a:buChar char="•"/>
            </a:pPr>
            <a:r>
              <a:rPr lang="en-US" sz="2000" dirty="0" smtClean="0"/>
              <a:t>A </a:t>
            </a:r>
            <a:r>
              <a:rPr lang="en-US" sz="2000" b="1" dirty="0" smtClean="0"/>
              <a:t>disturbance of uric acid metabolism (purine metabolism</a:t>
            </a:r>
            <a:r>
              <a:rPr lang="en-US" sz="2000" dirty="0" smtClean="0"/>
              <a:t>), characterised by painful inflammation of the joints, especially of the feet and hands and arthritic attacks resulting from elevated levels of uric acid (</a:t>
            </a:r>
            <a:r>
              <a:rPr lang="en-US" sz="2000" b="1" dirty="0" smtClean="0"/>
              <a:t>hyperuricemia</a:t>
            </a:r>
            <a:r>
              <a:rPr lang="en-US" sz="2000" dirty="0" smtClean="0"/>
              <a:t>) in the blood and deposition of </a:t>
            </a:r>
            <a:r>
              <a:rPr lang="en-US" sz="2000" b="1" dirty="0" smtClean="0"/>
              <a:t>urates crystals around joints</a:t>
            </a:r>
            <a:r>
              <a:rPr lang="en-US" sz="2000" dirty="0" smtClean="0"/>
              <a:t>. The conditions can become chronic and result in deformity.</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Urate, the end product of purine base degradation, is formed from xanthine by the enzyme xanthine oxidase.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So, gout is a disorder of purine metabolism characterised by</a:t>
            </a:r>
            <a:r>
              <a:rPr lang="en-US" sz="2000" b="1" dirty="0" smtClean="0"/>
              <a:t> hyperuricemia, deposition of monosodium urates, monohydrates crystals in the joints and </a:t>
            </a:r>
            <a:r>
              <a:rPr lang="en-US" sz="2000" b="1" dirty="0" err="1" smtClean="0"/>
              <a:t>peri-articular</a:t>
            </a:r>
            <a:r>
              <a:rPr lang="en-US" sz="2000" b="1" dirty="0" smtClean="0"/>
              <a:t> tissues and recurrent attack of acute synovitis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Increased excretion of uric acid may cause uric acid crystals to be deposited in the collecting tubules and lower urinary tract leading to </a:t>
            </a:r>
            <a:r>
              <a:rPr lang="en-US" sz="2000" b="1" dirty="0" smtClean="0"/>
              <a:t>calculi </a:t>
            </a:r>
            <a:r>
              <a:rPr lang="en-US" sz="2000" dirty="0" smtClean="0"/>
              <a:t>or</a:t>
            </a:r>
            <a:r>
              <a:rPr lang="en-US" sz="2000" b="1" dirty="0" smtClean="0"/>
              <a:t> stone formation </a:t>
            </a:r>
            <a:r>
              <a:rPr lang="en-US" sz="2000" dirty="0" smtClean="0"/>
              <a:t>with </a:t>
            </a:r>
            <a:r>
              <a:rPr lang="en-US" sz="2000" b="1" dirty="0" smtClean="0"/>
              <a:t>renal damage</a:t>
            </a:r>
            <a:r>
              <a:rPr lang="en-US" sz="2000" dirty="0" smtClean="0"/>
              <a:t>.</a:t>
            </a:r>
          </a:p>
        </p:txBody>
      </p:sp>
    </p:spTree>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305342"/>
            <a:ext cx="9144000" cy="3816429"/>
          </a:xfrm>
          <a:prstGeom prst="rect">
            <a:avLst/>
          </a:prstGeom>
        </p:spPr>
        <p:txBody>
          <a:bodyPr wrap="square">
            <a:spAutoFit/>
          </a:bodyPr>
          <a:lstStyle/>
          <a:p>
            <a:pPr marL="457200" indent="-457200" algn="just">
              <a:buFont typeface="Arial" pitchFamily="34" charset="0"/>
              <a:buChar char="•"/>
            </a:pPr>
            <a:r>
              <a:rPr lang="en-US" sz="2200" dirty="0" smtClean="0"/>
              <a:t>The skeleton consists of </a:t>
            </a:r>
            <a:r>
              <a:rPr lang="en-US" sz="2200" b="1" dirty="0" smtClean="0"/>
              <a:t>cartilage and bone</a:t>
            </a:r>
            <a:r>
              <a:rPr lang="en-US" sz="2200" dirty="0" smtClean="0"/>
              <a:t>. </a:t>
            </a:r>
          </a:p>
          <a:p>
            <a:pPr marL="457200" indent="-457200" algn="just">
              <a:buFont typeface="Arial" pitchFamily="34" charset="0"/>
              <a:buChar char="•"/>
            </a:pPr>
            <a:endParaRPr lang="en-US" sz="2200" dirty="0" smtClean="0"/>
          </a:p>
          <a:p>
            <a:pPr marL="457200" indent="-457200" algn="just">
              <a:buFont typeface="Arial" pitchFamily="34" charset="0"/>
              <a:buChar char="•"/>
            </a:pPr>
            <a:r>
              <a:rPr lang="en-US" sz="2200" b="1" dirty="0" smtClean="0"/>
              <a:t>Cartilage</a:t>
            </a:r>
            <a:r>
              <a:rPr lang="en-US" sz="2200" dirty="0" smtClean="0"/>
              <a:t> has a role in </a:t>
            </a:r>
            <a:r>
              <a:rPr lang="en-US" sz="2200" b="1" dirty="0" smtClean="0"/>
              <a:t>growth and repair of bone</a:t>
            </a:r>
            <a:r>
              <a:rPr lang="en-US" sz="2200" dirty="0" smtClean="0"/>
              <a:t>, and in the adults forms the articular skeleton responsible for </a:t>
            </a:r>
            <a:r>
              <a:rPr lang="en-US" sz="2200" b="1" dirty="0" smtClean="0"/>
              <a:t>movement of joints</a:t>
            </a:r>
            <a:r>
              <a:rPr lang="en-US" sz="2200" dirty="0" smtClean="0"/>
              <a:t>. </a:t>
            </a:r>
          </a:p>
          <a:p>
            <a:pPr marL="457200" indent="-457200" algn="just">
              <a:buFont typeface="Arial" pitchFamily="34" charset="0"/>
              <a:buChar char="•"/>
            </a:pPr>
            <a:endParaRPr lang="en-US" sz="2200" dirty="0" smtClean="0"/>
          </a:p>
          <a:p>
            <a:pPr marL="457200" indent="-457200" algn="just">
              <a:buFont typeface="Arial" pitchFamily="34" charset="0"/>
              <a:buChar char="•"/>
            </a:pPr>
            <a:r>
              <a:rPr lang="en-US" sz="2200" dirty="0" smtClean="0"/>
              <a:t>Bone is a specialised form of </a:t>
            </a:r>
            <a:r>
              <a:rPr lang="en-US" sz="2200" b="1" dirty="0" smtClean="0"/>
              <a:t>connective tissue </a:t>
            </a:r>
            <a:r>
              <a:rPr lang="en-US" sz="2200" dirty="0" smtClean="0"/>
              <a:t>which performs the function of providing </a:t>
            </a:r>
            <a:r>
              <a:rPr lang="en-US" sz="2200" b="1" dirty="0" smtClean="0"/>
              <a:t>mechanical support </a:t>
            </a:r>
            <a:r>
              <a:rPr lang="en-US" sz="2200" dirty="0" smtClean="0"/>
              <a:t>and is also a </a:t>
            </a:r>
            <a:r>
              <a:rPr lang="en-US" sz="2200" b="1" dirty="0" smtClean="0"/>
              <a:t>mineral reservoir </a:t>
            </a:r>
            <a:r>
              <a:rPr lang="en-US" sz="2200" dirty="0" smtClean="0"/>
              <a:t>for </a:t>
            </a:r>
            <a:r>
              <a:rPr lang="en-US" sz="2200" b="1" dirty="0" smtClean="0"/>
              <a:t>calcium homeostasis</a:t>
            </a:r>
            <a:r>
              <a:rPr lang="en-US" sz="2200" dirty="0" smtClean="0"/>
              <a:t>. </a:t>
            </a:r>
          </a:p>
          <a:p>
            <a:pPr marL="457200" indent="-457200" algn="just">
              <a:buFont typeface="Arial" pitchFamily="34" charset="0"/>
              <a:buChar char="•"/>
            </a:pPr>
            <a:endParaRPr lang="en-US" sz="2200" dirty="0" smtClean="0"/>
          </a:p>
          <a:p>
            <a:pPr marL="457200" indent="-457200" algn="just">
              <a:buFont typeface="Arial" pitchFamily="34" charset="0"/>
              <a:buChar char="•"/>
            </a:pPr>
            <a:r>
              <a:rPr lang="en-US" sz="2200" dirty="0" smtClean="0"/>
              <a:t>There are </a:t>
            </a:r>
            <a:r>
              <a:rPr lang="en-US" sz="2200" b="1" dirty="0" smtClean="0"/>
              <a:t>206 bones </a:t>
            </a:r>
            <a:r>
              <a:rPr lang="en-US" sz="2200" dirty="0" smtClean="0"/>
              <a:t>in the human body, and depending upon their size and shape may be long, flat, tubular, etc.</a:t>
            </a:r>
            <a:endParaRPr lang="en-US" sz="2200" dirty="0"/>
          </a:p>
        </p:txBody>
      </p:sp>
      <p:sp>
        <p:nvSpPr>
          <p:cNvPr id="3" name="TextBox 2"/>
          <p:cNvSpPr txBox="1"/>
          <p:nvPr/>
        </p:nvSpPr>
        <p:spPr>
          <a:xfrm>
            <a:off x="3200400" y="152400"/>
            <a:ext cx="2133600"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pPr algn="ctr"/>
            <a:r>
              <a:rPr lang="en-US" sz="2800" b="1" dirty="0" smtClean="0"/>
              <a:t>Introduction</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914400"/>
            <a:ext cx="9144000" cy="5970865"/>
          </a:xfrm>
          <a:prstGeom prst="rect">
            <a:avLst/>
          </a:prstGeom>
          <a:noFill/>
        </p:spPr>
        <p:txBody>
          <a:bodyPr wrap="square" rtlCol="0">
            <a:spAutoFit/>
          </a:bodyPr>
          <a:lstStyle/>
          <a:p>
            <a:pPr algn="just"/>
            <a:r>
              <a:rPr lang="en-US" sz="2400" b="1" dirty="0" smtClean="0"/>
              <a:t>Classification of gout:</a:t>
            </a:r>
          </a:p>
          <a:p>
            <a:pPr algn="just"/>
            <a:r>
              <a:rPr lang="en-US" sz="2000" dirty="0" smtClean="0"/>
              <a:t>Two types:</a:t>
            </a:r>
          </a:p>
          <a:p>
            <a:pPr marL="457200" indent="-457200" algn="just">
              <a:buAutoNum type="alphaLcPeriod"/>
            </a:pPr>
            <a:r>
              <a:rPr lang="en-US" sz="2000" b="1" dirty="0" smtClean="0"/>
              <a:t>Primary gout:</a:t>
            </a:r>
          </a:p>
          <a:p>
            <a:pPr marL="457200" indent="-457200" algn="just">
              <a:buFont typeface="Arial" pitchFamily="34" charset="0"/>
              <a:buChar char="•"/>
            </a:pPr>
            <a:r>
              <a:rPr lang="en-US" sz="2000" dirty="0" smtClean="0"/>
              <a:t>Consist of 90% of the cases</a:t>
            </a:r>
          </a:p>
          <a:p>
            <a:pPr marL="457200" indent="-457200" algn="just">
              <a:buFont typeface="Arial" pitchFamily="34" charset="0"/>
              <a:buChar char="•"/>
            </a:pPr>
            <a:r>
              <a:rPr lang="en-US" sz="2000" dirty="0" smtClean="0"/>
              <a:t>Overproduction of uric acids (purines) and increased synthesis of purine nucleotides.</a:t>
            </a:r>
          </a:p>
          <a:p>
            <a:pPr marL="457200" indent="-457200" algn="just">
              <a:buFont typeface="Arial" pitchFamily="34" charset="0"/>
              <a:buChar char="•"/>
            </a:pPr>
            <a:r>
              <a:rPr lang="en-US" sz="2000" dirty="0" smtClean="0"/>
              <a:t>Under excretion of uric acids (urates)</a:t>
            </a:r>
          </a:p>
          <a:p>
            <a:pPr marL="457200" indent="-457200" algn="just">
              <a:buFont typeface="Arial" pitchFamily="34" charset="0"/>
              <a:buChar char="•"/>
            </a:pPr>
            <a:r>
              <a:rPr lang="en-US" sz="2000" dirty="0" smtClean="0"/>
              <a:t>Often associated with a mix of dietary excess or alcohol abuse or metabolic syndrome</a:t>
            </a:r>
          </a:p>
          <a:p>
            <a:pPr marL="457200" indent="-457200" algn="just">
              <a:buFont typeface="Arial" pitchFamily="34" charset="0"/>
              <a:buChar char="•"/>
            </a:pPr>
            <a:r>
              <a:rPr lang="en-US" sz="2000" dirty="0" smtClean="0"/>
              <a:t>Many factors contribute the conversion of asymptomatic hyperuricemia into primary gout. They are:</a:t>
            </a:r>
          </a:p>
          <a:p>
            <a:pPr marL="914400" lvl="1" indent="-457200" algn="just">
              <a:buFont typeface="Wingdings" pitchFamily="2" charset="2"/>
              <a:buChar char="Ø"/>
            </a:pPr>
            <a:r>
              <a:rPr lang="en-US" sz="2000" dirty="0" smtClean="0"/>
              <a:t>Age of individual and duration of hyperuricemia: gout appear 20-30 yrs of hyperuricemia</a:t>
            </a:r>
          </a:p>
          <a:p>
            <a:pPr marL="914400" lvl="1" indent="-457200" algn="just">
              <a:buFont typeface="Wingdings" pitchFamily="2" charset="2"/>
              <a:buChar char="Ø"/>
            </a:pPr>
            <a:r>
              <a:rPr lang="en-US" sz="2000" dirty="0" smtClean="0"/>
              <a:t>Genetic predisposition: X-linked abnormalities of </a:t>
            </a:r>
            <a:r>
              <a:rPr lang="en-US" sz="2000" i="1" dirty="0" smtClean="0"/>
              <a:t>Hypoxanthine Guanine Phosphoribosyl Transferase</a:t>
            </a:r>
            <a:r>
              <a:rPr lang="en-US" sz="2000" dirty="0" smtClean="0"/>
              <a:t> (</a:t>
            </a:r>
            <a:r>
              <a:rPr lang="en-US" sz="2000" b="1" dirty="0" smtClean="0"/>
              <a:t>HGPRT</a:t>
            </a:r>
            <a:r>
              <a:rPr lang="en-US" sz="2000" dirty="0" smtClean="0"/>
              <a:t>)</a:t>
            </a:r>
          </a:p>
          <a:p>
            <a:pPr marL="914400" lvl="1" indent="-457200" algn="just">
              <a:buFont typeface="Wingdings" pitchFamily="2" charset="2"/>
              <a:buChar char="Ø"/>
            </a:pPr>
            <a:r>
              <a:rPr lang="en-US" sz="2000" dirty="0" smtClean="0"/>
              <a:t>Heavy alcohol consumption</a:t>
            </a:r>
          </a:p>
          <a:p>
            <a:pPr marL="914400" lvl="1" indent="-457200" algn="just">
              <a:buFont typeface="Wingdings" pitchFamily="2" charset="2"/>
              <a:buChar char="Ø"/>
            </a:pPr>
            <a:r>
              <a:rPr lang="en-US" sz="2000" dirty="0" smtClean="0"/>
              <a:t>Obesity</a:t>
            </a:r>
          </a:p>
          <a:p>
            <a:pPr marL="914400" lvl="1" indent="-457200" algn="just">
              <a:buFont typeface="Wingdings" pitchFamily="2" charset="2"/>
              <a:buChar char="Ø"/>
            </a:pPr>
            <a:r>
              <a:rPr lang="en-US" sz="2000" dirty="0" smtClean="0"/>
              <a:t>Certain drugs like </a:t>
            </a:r>
            <a:r>
              <a:rPr lang="en-US" sz="2000" dirty="0" err="1" smtClean="0"/>
              <a:t>thiazides</a:t>
            </a:r>
            <a:r>
              <a:rPr lang="en-US" sz="2000" dirty="0" smtClean="0"/>
              <a:t> diuretic</a:t>
            </a:r>
          </a:p>
          <a:p>
            <a:pPr marL="914400" lvl="1" indent="-457200" algn="just">
              <a:buFont typeface="Wingdings" pitchFamily="2" charset="2"/>
              <a:buChar char="Ø"/>
            </a:pPr>
            <a:r>
              <a:rPr lang="en-US" sz="2000" dirty="0" smtClean="0"/>
              <a:t>Lead toxicity</a:t>
            </a:r>
          </a:p>
        </p:txBody>
      </p:sp>
    </p:spTree>
  </p:cSld>
  <p:clrMapOvr>
    <a:masterClrMapping/>
  </p:clrMapOvr>
  <p:transition spd="slow">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pic>
        <p:nvPicPr>
          <p:cNvPr id="1026" name="Picture 2" descr="C:\Users\krishna bastola\Desktop\UA.jpg"/>
          <p:cNvPicPr>
            <a:picLocks noChangeAspect="1" noChangeArrowheads="1"/>
          </p:cNvPicPr>
          <p:nvPr/>
        </p:nvPicPr>
        <p:blipFill>
          <a:blip r:embed="rId2"/>
          <a:srcRect/>
          <a:stretch>
            <a:fillRect/>
          </a:stretch>
        </p:blipFill>
        <p:spPr bwMode="auto">
          <a:xfrm>
            <a:off x="1905000" y="958892"/>
            <a:ext cx="5410199" cy="5010789"/>
          </a:xfrm>
          <a:prstGeom prst="rect">
            <a:avLst/>
          </a:prstGeom>
          <a:noFill/>
        </p:spPr>
      </p:pic>
      <p:sp>
        <p:nvSpPr>
          <p:cNvPr id="4" name="TextBox 3"/>
          <p:cNvSpPr txBox="1"/>
          <p:nvPr/>
        </p:nvSpPr>
        <p:spPr>
          <a:xfrm>
            <a:off x="533400" y="6260068"/>
            <a:ext cx="8415252" cy="369332"/>
          </a:xfrm>
          <a:prstGeom prst="rect">
            <a:avLst/>
          </a:prstGeom>
          <a:noFill/>
        </p:spPr>
        <p:txBody>
          <a:bodyPr wrap="none" rtlCol="0">
            <a:spAutoFit/>
          </a:bodyPr>
          <a:lstStyle/>
          <a:p>
            <a:r>
              <a:rPr lang="en-US" dirty="0" smtClean="0"/>
              <a:t>Fig: Hypoxanthine Guanine Phosphoribosyl Transferase  (HGPRT) alteration, causing gout</a:t>
            </a:r>
            <a:endParaRPr lang="en-US" dirty="0"/>
          </a:p>
        </p:txBody>
      </p:sp>
      <p:sp>
        <p:nvSpPr>
          <p:cNvPr id="5" name="TextBox 4"/>
          <p:cNvSpPr txBox="1"/>
          <p:nvPr/>
        </p:nvSpPr>
        <p:spPr>
          <a:xfrm>
            <a:off x="4876800" y="838200"/>
            <a:ext cx="184731" cy="369332"/>
          </a:xfrm>
          <a:prstGeom prst="rect">
            <a:avLst/>
          </a:prstGeom>
          <a:solidFill>
            <a:schemeClr val="bg1"/>
          </a:solidFill>
        </p:spPr>
        <p:txBody>
          <a:bodyPr wrap="none" rtlCol="0">
            <a:spAutoFit/>
          </a:bodyPr>
          <a:lstStyle/>
          <a:p>
            <a:endParaRPr lang="en-US" dirty="0"/>
          </a:p>
        </p:txBody>
      </p:sp>
    </p:spTree>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990600"/>
            <a:ext cx="9144000" cy="3600986"/>
          </a:xfrm>
          <a:prstGeom prst="rect">
            <a:avLst/>
          </a:prstGeom>
          <a:noFill/>
        </p:spPr>
        <p:txBody>
          <a:bodyPr wrap="square" rtlCol="0">
            <a:spAutoFit/>
          </a:bodyPr>
          <a:lstStyle/>
          <a:p>
            <a:pPr marL="342900" indent="-342900" algn="just">
              <a:buFont typeface="+mj-lt"/>
              <a:buAutoNum type="alphaLcPeriod" startAt="2"/>
            </a:pPr>
            <a:r>
              <a:rPr lang="en-US" sz="2400" b="1" dirty="0" smtClean="0"/>
              <a:t>Secondary gout</a:t>
            </a:r>
            <a:r>
              <a:rPr lang="en-US" sz="2400" dirty="0" smtClean="0"/>
              <a:t>:</a:t>
            </a:r>
          </a:p>
          <a:p>
            <a:pPr marL="342900" indent="-342900" algn="just">
              <a:buFont typeface="+mj-lt"/>
              <a:buAutoNum type="alphaLcPeriod" startAt="2"/>
            </a:pPr>
            <a:endParaRPr lang="en-US" sz="2400" dirty="0" smtClean="0"/>
          </a:p>
          <a:p>
            <a:pPr marL="342900" indent="-342900" algn="just">
              <a:buFont typeface="Arial" pitchFamily="34" charset="0"/>
              <a:buChar char="•"/>
            </a:pPr>
            <a:r>
              <a:rPr lang="en-US" sz="2000" dirty="0" smtClean="0"/>
              <a:t>It is associated with </a:t>
            </a:r>
            <a:r>
              <a:rPr lang="en-US" sz="2000" b="1" dirty="0" smtClean="0"/>
              <a:t>increased production </a:t>
            </a:r>
            <a:r>
              <a:rPr lang="en-US" sz="2000" dirty="0" smtClean="0"/>
              <a:t>or </a:t>
            </a:r>
            <a:r>
              <a:rPr lang="en-US" sz="2000" b="1" dirty="0" smtClean="0"/>
              <a:t>impaired excretion of urates </a:t>
            </a:r>
            <a:r>
              <a:rPr lang="en-US" sz="2000" dirty="0" smtClean="0"/>
              <a:t>due to some diseases like renal failure, lactic acidosis, ketoacidosis, hypertension, etc.</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Increased </a:t>
            </a:r>
            <a:r>
              <a:rPr lang="en-US" sz="2000" b="1" dirty="0" smtClean="0"/>
              <a:t>degradation of nucleic acids </a:t>
            </a:r>
            <a:r>
              <a:rPr lang="en-US" sz="2000" dirty="0" smtClean="0"/>
              <a:t>(hence more uric acid formation) is observed in various cancers (</a:t>
            </a:r>
            <a:r>
              <a:rPr lang="en-US" sz="2000" dirty="0" err="1" smtClean="0"/>
              <a:t>leukemias</a:t>
            </a:r>
            <a:r>
              <a:rPr lang="en-US" sz="2000" dirty="0" smtClean="0"/>
              <a:t>, polycythemia, lymphomas, etc.), psoriasis and increased tissue breakdown (trauma, starvation, etc.).</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Inborn errors of metabolism e.g., </a:t>
            </a:r>
            <a:r>
              <a:rPr lang="en-US" sz="2000" b="1" dirty="0" smtClean="0"/>
              <a:t>complete HGPRT deficiency</a:t>
            </a:r>
            <a:r>
              <a:rPr lang="en-US" sz="2000" dirty="0" smtClean="0"/>
              <a:t>.</a:t>
            </a:r>
          </a:p>
          <a:p>
            <a:pPr marL="342900" indent="-342900" algn="just"/>
            <a:endParaRPr lang="en-US" sz="2000" dirty="0" smtClean="0"/>
          </a:p>
        </p:txBody>
      </p:sp>
    </p:spTree>
  </p:cSld>
  <p:clrMapOvr>
    <a:masterClrMapping/>
  </p:clrMapOvr>
  <p:transition spd="slow">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838200"/>
            <a:ext cx="9144000" cy="5386090"/>
          </a:xfrm>
          <a:prstGeom prst="rect">
            <a:avLst/>
          </a:prstGeom>
          <a:noFill/>
        </p:spPr>
        <p:txBody>
          <a:bodyPr wrap="square" rtlCol="0">
            <a:spAutoFit/>
          </a:bodyPr>
          <a:lstStyle/>
          <a:p>
            <a:pPr algn="just"/>
            <a:r>
              <a:rPr lang="en-US" sz="2400" b="1" dirty="0" smtClean="0"/>
              <a:t>Pathophysiology of gout:</a:t>
            </a:r>
          </a:p>
          <a:p>
            <a:pPr marL="457200" indent="-457200" algn="just">
              <a:buFont typeface="Wingdings" pitchFamily="2" charset="2"/>
              <a:buChar char="Ø"/>
            </a:pPr>
            <a:r>
              <a:rPr lang="en-US" sz="2000" dirty="0" smtClean="0"/>
              <a:t>Acute gout manifests as a sudden onset of severe inflammation in a small joints, most commonly metatarso-phalangeal joints of great toe.</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Acute gout starts by the precipitation of urates crystals in the synovial space. This deposition causes in inflammatory response.</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smtClean="0"/>
              <a:t>Chemotactic</a:t>
            </a:r>
            <a:r>
              <a:rPr lang="en-US" sz="2000" dirty="0" smtClean="0"/>
              <a:t> </a:t>
            </a:r>
            <a:r>
              <a:rPr lang="en-US" sz="2000" b="1" dirty="0" smtClean="0"/>
              <a:t>factors</a:t>
            </a:r>
            <a:r>
              <a:rPr lang="en-US" sz="2000" dirty="0" smtClean="0"/>
              <a:t> are produced; granulocytes migrate into the joints where they phagocytes urates crystals and </a:t>
            </a:r>
            <a:r>
              <a:rPr lang="en-US" sz="2000" b="1" dirty="0" smtClean="0"/>
              <a:t>release the glycoproteins </a:t>
            </a:r>
            <a:r>
              <a:rPr lang="en-US" sz="2000" dirty="0" smtClean="0"/>
              <a:t>which causes further inflammation by:</a:t>
            </a:r>
          </a:p>
          <a:p>
            <a:pPr marL="914400" lvl="1" indent="-457200" algn="just">
              <a:buFont typeface="+mj-lt"/>
              <a:buAutoNum type="alphaLcPeriod"/>
            </a:pPr>
            <a:r>
              <a:rPr lang="en-US" sz="2000" dirty="0" smtClean="0"/>
              <a:t>Increasing </a:t>
            </a:r>
            <a:r>
              <a:rPr lang="en-US" sz="2000" b="1" dirty="0" smtClean="0"/>
              <a:t>lactic acid production </a:t>
            </a:r>
            <a:r>
              <a:rPr lang="en-US" sz="2000" dirty="0" smtClean="0"/>
              <a:t>from inflammatory cells which causes local pH to be decreased and more urates crystals deposits in affected joints.</a:t>
            </a:r>
          </a:p>
          <a:p>
            <a:pPr marL="914400" lvl="1" indent="-457200" algn="just">
              <a:buFont typeface="+mj-lt"/>
              <a:buAutoNum type="alphaLcPeriod"/>
            </a:pPr>
            <a:endParaRPr lang="en-US" sz="2000" dirty="0" smtClean="0"/>
          </a:p>
          <a:p>
            <a:pPr marL="914400" lvl="1" indent="-457200" algn="just">
              <a:buFont typeface="+mj-lt"/>
              <a:buAutoNum type="alphaLcPeriod"/>
            </a:pPr>
            <a:r>
              <a:rPr lang="en-US" sz="2000" dirty="0" smtClean="0"/>
              <a:t>Releasing of </a:t>
            </a:r>
            <a:r>
              <a:rPr lang="en-US" sz="2000" b="1" dirty="0" smtClean="0"/>
              <a:t>lysosomal enzymes </a:t>
            </a:r>
            <a:r>
              <a:rPr lang="en-US" sz="2000" dirty="0" smtClean="0"/>
              <a:t>which causes joint destruction.</a:t>
            </a:r>
          </a:p>
          <a:p>
            <a:pPr marL="914400" lvl="1" indent="-457200" algn="just">
              <a:buFont typeface="+mj-lt"/>
              <a:buAutoNum type="alphaLcPeriod"/>
            </a:pPr>
            <a:endParaRPr lang="en-US" sz="2000" dirty="0" smtClean="0"/>
          </a:p>
          <a:p>
            <a:pPr marL="914400" lvl="1" indent="-457200" algn="just">
              <a:buFont typeface="+mj-lt"/>
              <a:buAutoNum type="alphaLcPeriod"/>
            </a:pPr>
            <a:r>
              <a:rPr lang="en-US" sz="2000" dirty="0" smtClean="0"/>
              <a:t>Repeated attack of acute gout leads to chronic gout and </a:t>
            </a:r>
            <a:r>
              <a:rPr lang="en-US" sz="2000" b="1" dirty="0" smtClean="0"/>
              <a:t>formation of tophi </a:t>
            </a:r>
            <a:r>
              <a:rPr lang="en-US" sz="2000" dirty="0" smtClean="0"/>
              <a:t>(consists of sodium urates crystals) in the affected synovial membrane.</a:t>
            </a:r>
            <a:endParaRPr lang="en-US" sz="2000" dirty="0"/>
          </a:p>
        </p:txBody>
      </p:sp>
    </p:spTree>
  </p:cSld>
  <p:clrMapOvr>
    <a:masterClrMapping/>
  </p:clrMapOvr>
  <p:transition spd="slow">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726043"/>
            <a:ext cx="9144000" cy="5293757"/>
          </a:xfrm>
          <a:prstGeom prst="rect">
            <a:avLst/>
          </a:prstGeom>
          <a:noFill/>
        </p:spPr>
        <p:txBody>
          <a:bodyPr wrap="square" rtlCol="0">
            <a:spAutoFit/>
          </a:bodyPr>
          <a:lstStyle/>
          <a:p>
            <a:pPr algn="ctr"/>
            <a:r>
              <a:rPr lang="en-US" sz="2000" dirty="0" smtClean="0"/>
              <a:t>Causes</a:t>
            </a:r>
          </a:p>
          <a:p>
            <a:pPr algn="ctr"/>
            <a:endParaRPr lang="en-US" sz="2000" dirty="0" smtClean="0"/>
          </a:p>
          <a:p>
            <a:pPr algn="ctr"/>
            <a:r>
              <a:rPr lang="en-US" sz="2000" dirty="0" smtClean="0"/>
              <a:t>Increase level of uric acid</a:t>
            </a:r>
          </a:p>
          <a:p>
            <a:pPr algn="ctr"/>
            <a:endParaRPr lang="en-US" sz="2000" dirty="0" smtClean="0"/>
          </a:p>
          <a:p>
            <a:pPr algn="ctr"/>
            <a:r>
              <a:rPr lang="en-US" sz="2000" dirty="0" smtClean="0"/>
              <a:t>Serum uric acid levels exceeds their plasma saturation point</a:t>
            </a:r>
          </a:p>
          <a:p>
            <a:pPr algn="ctr"/>
            <a:endParaRPr lang="en-US" sz="2000" dirty="0" smtClean="0"/>
          </a:p>
          <a:p>
            <a:pPr algn="ctr"/>
            <a:r>
              <a:rPr lang="en-US" sz="2000" dirty="0" smtClean="0"/>
              <a:t>Formation of monosodium urates crystals within a joints</a:t>
            </a:r>
          </a:p>
          <a:p>
            <a:pPr algn="ctr"/>
            <a:endParaRPr lang="en-US" sz="2000" dirty="0" smtClean="0"/>
          </a:p>
          <a:p>
            <a:pPr algn="ctr"/>
            <a:r>
              <a:rPr lang="en-US" sz="2000" dirty="0" smtClean="0"/>
              <a:t>Inflammatory response</a:t>
            </a:r>
          </a:p>
          <a:p>
            <a:pPr algn="ctr"/>
            <a:endParaRPr lang="en-US" sz="2000" dirty="0" smtClean="0"/>
          </a:p>
          <a:p>
            <a:pPr algn="ctr"/>
            <a:r>
              <a:rPr lang="en-US" sz="2000" dirty="0" smtClean="0"/>
              <a:t>Acute gout attack</a:t>
            </a:r>
          </a:p>
          <a:p>
            <a:pPr algn="ctr"/>
            <a:endParaRPr lang="en-US" sz="2000" dirty="0" smtClean="0"/>
          </a:p>
          <a:p>
            <a:pPr algn="ctr"/>
            <a:r>
              <a:rPr lang="en-US" sz="2000" dirty="0" smtClean="0"/>
              <a:t>Repeated gout attack</a:t>
            </a:r>
          </a:p>
          <a:p>
            <a:pPr algn="ctr"/>
            <a:endParaRPr lang="en-US" sz="2000" dirty="0" smtClean="0"/>
          </a:p>
          <a:p>
            <a:pPr algn="ctr"/>
            <a:r>
              <a:rPr lang="en-US" sz="2000" dirty="0" smtClean="0"/>
              <a:t>Accumulation of sod. urates crystals (tophi)</a:t>
            </a:r>
          </a:p>
          <a:p>
            <a:pPr algn="ctr"/>
            <a:endParaRPr lang="en-US" sz="2000" dirty="0" smtClean="0"/>
          </a:p>
          <a:p>
            <a:pPr algn="ctr"/>
            <a:r>
              <a:rPr lang="en-US" sz="2000" dirty="0" smtClean="0"/>
              <a:t>Deposited in body such as great toe, ears, renal system (urolithiasis)</a:t>
            </a:r>
            <a:endParaRPr lang="en-US" sz="2000" dirty="0"/>
          </a:p>
        </p:txBody>
      </p:sp>
      <p:sp>
        <p:nvSpPr>
          <p:cNvPr id="4" name="TextBox 3"/>
          <p:cNvSpPr txBox="1"/>
          <p:nvPr/>
        </p:nvSpPr>
        <p:spPr>
          <a:xfrm>
            <a:off x="2352910" y="6400800"/>
            <a:ext cx="4386009" cy="400110"/>
          </a:xfrm>
          <a:prstGeom prst="rect">
            <a:avLst/>
          </a:prstGeom>
          <a:noFill/>
        </p:spPr>
        <p:txBody>
          <a:bodyPr wrap="none" rtlCol="0">
            <a:spAutoFit/>
          </a:bodyPr>
          <a:lstStyle/>
          <a:p>
            <a:r>
              <a:rPr lang="en-US" sz="2000" b="1" dirty="0" smtClean="0"/>
              <a:t>Fig : Flow chart of pathogenesis of gout.</a:t>
            </a:r>
            <a:endParaRPr lang="en-US" sz="2000" b="1" dirty="0"/>
          </a:p>
        </p:txBody>
      </p:sp>
      <p:cxnSp>
        <p:nvCxnSpPr>
          <p:cNvPr id="6" name="Straight Arrow Connector 5"/>
          <p:cNvCxnSpPr/>
          <p:nvPr/>
        </p:nvCxnSpPr>
        <p:spPr>
          <a:xfrm rot="5400000">
            <a:off x="4343400" y="12184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rot="5400000">
            <a:off x="4342606" y="24376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rot="5400000">
            <a:off x="4344194" y="30472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rot="5400000">
            <a:off x="4344194" y="36568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rot="5400000">
            <a:off x="4344194" y="42664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rot="5400000">
            <a:off x="4344194" y="48760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rot="5400000">
            <a:off x="4344194" y="54856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rot="5400000">
            <a:off x="4342606" y="1828006"/>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outy Arthritis Home Remedies and Its Treatm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15887"/>
            <a:ext cx="5181600" cy="495631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3281556266"/>
      </p:ext>
    </p:extLst>
  </p:cSld>
  <p:clrMapOvr>
    <a:masterClrMapping/>
  </p:clrMapOvr>
  <p:transition spd="slow">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52400" y="1200090"/>
            <a:ext cx="3961469" cy="707886"/>
          </a:xfrm>
          <a:prstGeom prst="rect">
            <a:avLst/>
          </a:prstGeom>
          <a:noFill/>
        </p:spPr>
        <p:txBody>
          <a:bodyPr wrap="none" rtlCol="0">
            <a:spAutoFit/>
          </a:bodyPr>
          <a:lstStyle/>
          <a:p>
            <a:r>
              <a:rPr lang="en-US" sz="2000" b="1" dirty="0" smtClean="0"/>
              <a:t>Normal serum uric acid value: </a:t>
            </a:r>
          </a:p>
          <a:p>
            <a:r>
              <a:rPr lang="en-US" sz="2000" dirty="0" smtClean="0"/>
              <a:t>Male: 2-7 mg/dl, Female: 2-6 mg/dl.</a:t>
            </a:r>
            <a:endParaRPr lang="en-US" sz="2000" dirty="0"/>
          </a:p>
        </p:txBody>
      </p:sp>
      <p:sp>
        <p:nvSpPr>
          <p:cNvPr id="4" name="TextBox 3"/>
          <p:cNvSpPr txBox="1"/>
          <p:nvPr/>
        </p:nvSpPr>
        <p:spPr>
          <a:xfrm>
            <a:off x="152400" y="2490549"/>
            <a:ext cx="8991600" cy="4062651"/>
          </a:xfrm>
          <a:prstGeom prst="rect">
            <a:avLst/>
          </a:prstGeom>
          <a:noFill/>
        </p:spPr>
        <p:txBody>
          <a:bodyPr wrap="square" rtlCol="0">
            <a:spAutoFit/>
          </a:bodyPr>
          <a:lstStyle/>
          <a:p>
            <a:pPr algn="just"/>
            <a:r>
              <a:rPr lang="en-US" sz="2000" b="1" dirty="0" smtClean="0"/>
              <a:t>Clinical features of gout:</a:t>
            </a:r>
          </a:p>
          <a:p>
            <a:pPr marL="400050" indent="-400050" algn="just">
              <a:buFont typeface="+mj-lt"/>
              <a:buAutoNum type="romanLcPeriod"/>
            </a:pPr>
            <a:r>
              <a:rPr lang="en-US" sz="2000" dirty="0" smtClean="0"/>
              <a:t>Systemic: fever, chills, malaise</a:t>
            </a:r>
          </a:p>
          <a:p>
            <a:pPr marL="400050" indent="-400050" algn="just">
              <a:buFont typeface="+mj-lt"/>
              <a:buAutoNum type="romanLcPeriod"/>
            </a:pPr>
            <a:r>
              <a:rPr lang="en-US" sz="2000" dirty="0" smtClean="0"/>
              <a:t>Musculoskeletal:</a:t>
            </a:r>
          </a:p>
          <a:p>
            <a:pPr marL="857250" lvl="1" indent="-400050" algn="just">
              <a:buFont typeface="Arial" pitchFamily="34" charset="0"/>
              <a:buChar char="•"/>
            </a:pPr>
            <a:r>
              <a:rPr lang="en-US" sz="2000" dirty="0" smtClean="0"/>
              <a:t>Red, swollen and painful joints</a:t>
            </a:r>
          </a:p>
          <a:p>
            <a:pPr marL="857250" lvl="1" indent="-400050" algn="just">
              <a:buFont typeface="Arial" pitchFamily="34" charset="0"/>
              <a:buChar char="•"/>
            </a:pPr>
            <a:r>
              <a:rPr lang="en-US" sz="2000" dirty="0" err="1" smtClean="0"/>
              <a:t>Monoarticular</a:t>
            </a:r>
            <a:r>
              <a:rPr lang="en-US" sz="2000" dirty="0" smtClean="0"/>
              <a:t> joint pain: mainly </a:t>
            </a:r>
            <a:r>
              <a:rPr lang="en-US" sz="2000" dirty="0" err="1" smtClean="0"/>
              <a:t>metatarsophalangeal</a:t>
            </a:r>
            <a:r>
              <a:rPr lang="en-US" sz="2000" dirty="0" smtClean="0"/>
              <a:t> joints of toe, others- knee, tarsal, ankles, etc.</a:t>
            </a:r>
          </a:p>
          <a:p>
            <a:pPr marL="857250" lvl="1" indent="-400050" algn="just">
              <a:buFont typeface="Arial" pitchFamily="34" charset="0"/>
              <a:buChar char="•"/>
            </a:pPr>
            <a:r>
              <a:rPr lang="en-US" sz="2000" dirty="0" smtClean="0"/>
              <a:t>Acute gouty arthritis: recurrent attack of severe articular and </a:t>
            </a:r>
            <a:r>
              <a:rPr lang="en-US" sz="2000" dirty="0" err="1" smtClean="0"/>
              <a:t>peri</a:t>
            </a:r>
            <a:r>
              <a:rPr lang="en-US" sz="2000" dirty="0" smtClean="0"/>
              <a:t>-articular inflammation.</a:t>
            </a:r>
          </a:p>
          <a:p>
            <a:pPr marL="857250" lvl="1" indent="-400050" algn="just">
              <a:buFont typeface="Arial" pitchFamily="34" charset="0"/>
              <a:buChar char="•"/>
            </a:pPr>
            <a:r>
              <a:rPr lang="en-US" sz="2000" dirty="0" smtClean="0"/>
              <a:t>Tophi: crystalline deposits in articular tissue, osseous tissues, soft tissue, cartilages.</a:t>
            </a:r>
          </a:p>
          <a:p>
            <a:pPr marL="400050" indent="-400050" algn="just">
              <a:buFont typeface="+mj-lt"/>
              <a:buAutoNum type="romanLcPeriod"/>
            </a:pPr>
            <a:r>
              <a:rPr lang="en-US" sz="2000" dirty="0" smtClean="0"/>
              <a:t>Skin: warmth, erythema and tenderness of skin over joints.</a:t>
            </a:r>
          </a:p>
          <a:p>
            <a:pPr marL="400050" indent="-400050" algn="just">
              <a:buFont typeface="+mj-lt"/>
              <a:buAutoNum type="romanLcPeriod"/>
            </a:pPr>
            <a:r>
              <a:rPr lang="en-US" sz="2000" dirty="0" smtClean="0"/>
              <a:t>Genitourinary: renal calculi, renal nephropathy</a:t>
            </a:r>
          </a:p>
          <a:p>
            <a:pPr marL="400050" indent="-400050" algn="just">
              <a:buFont typeface="+mj-lt"/>
              <a:buAutoNum type="romanLcPeriod"/>
            </a:pPr>
            <a:r>
              <a:rPr lang="en-US" sz="2000" dirty="0" smtClean="0"/>
              <a:t>Anterior uveitis, scleritis and iritis.</a:t>
            </a:r>
          </a:p>
        </p:txBody>
      </p:sp>
    </p:spTree>
  </p:cSld>
  <p:clrMapOvr>
    <a:masterClrMapping/>
  </p:clrMapOvr>
  <p:transition spd="slow">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524000"/>
            <a:ext cx="9144000" cy="2800767"/>
          </a:xfrm>
          <a:prstGeom prst="rect">
            <a:avLst/>
          </a:prstGeom>
        </p:spPr>
        <p:txBody>
          <a:bodyPr wrap="square">
            <a:spAutoFit/>
          </a:bodyPr>
          <a:lstStyle/>
          <a:p>
            <a:pPr algn="just"/>
            <a:r>
              <a:rPr lang="en-US" sz="2200" b="1" dirty="0" smtClean="0"/>
              <a:t>Treatment of gout:</a:t>
            </a:r>
          </a:p>
          <a:p>
            <a:pPr algn="just"/>
            <a:endParaRPr lang="en-US" sz="2200" b="1" dirty="0" smtClean="0"/>
          </a:p>
          <a:p>
            <a:pPr marL="457200" indent="-457200" algn="just">
              <a:buFont typeface="Arial" pitchFamily="34" charset="0"/>
              <a:buChar char="•"/>
            </a:pPr>
            <a:r>
              <a:rPr lang="en-US" sz="2200" dirty="0" smtClean="0"/>
              <a:t>The drug of choice for the treatment of primary gout is </a:t>
            </a:r>
            <a:r>
              <a:rPr lang="en-US" sz="2200" b="1" dirty="0" err="1" smtClean="0"/>
              <a:t>allopurinol</a:t>
            </a:r>
            <a:r>
              <a:rPr lang="en-US" sz="2200" dirty="0" smtClean="0"/>
              <a:t> (</a:t>
            </a:r>
            <a:r>
              <a:rPr lang="en-US" sz="2200" dirty="0" err="1" smtClean="0"/>
              <a:t>Zyloric</a:t>
            </a:r>
            <a:r>
              <a:rPr lang="en-US" sz="2200" dirty="0" smtClean="0"/>
              <a:t>). This </a:t>
            </a:r>
            <a:r>
              <a:rPr lang="en-US" sz="2200" b="1" dirty="0" smtClean="0"/>
              <a:t>inhibits</a:t>
            </a:r>
            <a:r>
              <a:rPr lang="en-US" sz="2200" dirty="0" smtClean="0"/>
              <a:t> the enzyme </a:t>
            </a:r>
            <a:r>
              <a:rPr lang="en-US" sz="2200" b="1" dirty="0" smtClean="0"/>
              <a:t>xanthine oxidase</a:t>
            </a:r>
            <a:r>
              <a:rPr lang="en-US" sz="2200" dirty="0" smtClean="0"/>
              <a:t>.</a:t>
            </a:r>
          </a:p>
          <a:p>
            <a:pPr marL="457200" indent="-457200" algn="just">
              <a:buFont typeface="Arial" pitchFamily="34" charset="0"/>
              <a:buChar char="•"/>
            </a:pPr>
            <a:endParaRPr lang="en-US" sz="2200" dirty="0" smtClean="0"/>
          </a:p>
          <a:p>
            <a:pPr marL="457200" indent="-457200" algn="just">
              <a:buFont typeface="Arial" pitchFamily="34" charset="0"/>
              <a:buChar char="•"/>
            </a:pPr>
            <a:r>
              <a:rPr lang="en-US" sz="2200" dirty="0" smtClean="0"/>
              <a:t>This inhibition leads to the accumulation of </a:t>
            </a:r>
            <a:r>
              <a:rPr lang="en-US" sz="2200" b="1" dirty="0" smtClean="0"/>
              <a:t>hypoxanthine</a:t>
            </a:r>
            <a:r>
              <a:rPr lang="en-US" sz="2200" dirty="0" smtClean="0"/>
              <a:t> and </a:t>
            </a:r>
            <a:r>
              <a:rPr lang="en-US" sz="2200" b="1" dirty="0" smtClean="0"/>
              <a:t>xanthine</a:t>
            </a:r>
            <a:r>
              <a:rPr lang="en-US" sz="2200" dirty="0" smtClean="0"/>
              <a:t>. These two compounds are more soluble than uric acid, hence </a:t>
            </a:r>
            <a:r>
              <a:rPr lang="en-US" sz="2200" b="1" dirty="0" smtClean="0"/>
              <a:t>easily excreted</a:t>
            </a:r>
            <a:r>
              <a:rPr lang="en-US" sz="2200" dirty="0" smtClean="0"/>
              <a:t>.</a:t>
            </a:r>
            <a:endParaRPr lang="en-US" sz="2200" dirty="0"/>
          </a:p>
        </p:txBody>
      </p:sp>
      <p:sp>
        <p:nvSpPr>
          <p:cNvPr id="3" name="TextBox 2"/>
          <p:cNvSpPr txBox="1"/>
          <p:nvPr/>
        </p:nvSpPr>
        <p:spPr>
          <a:xfrm>
            <a:off x="2836172" y="76200"/>
            <a:ext cx="3183628" cy="52322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Metabolic Disorders</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0" y="252478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0" y="7620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914400"/>
            <a:ext cx="9144000" cy="4708981"/>
          </a:xfrm>
          <a:prstGeom prst="rect">
            <a:avLst/>
          </a:prstGeom>
          <a:noFill/>
        </p:spPr>
        <p:txBody>
          <a:bodyPr wrap="square" rtlCol="0">
            <a:spAutoFit/>
          </a:bodyPr>
          <a:lstStyle/>
          <a:p>
            <a:pPr marL="342900" indent="-342900" algn="just">
              <a:buFont typeface="Arial" pitchFamily="34" charset="0"/>
              <a:buChar char="•"/>
            </a:pPr>
            <a:r>
              <a:rPr lang="en-US" sz="2000" dirty="0" smtClean="0"/>
              <a:t>Literally means ‘</a:t>
            </a:r>
            <a:r>
              <a:rPr lang="en-US" sz="2000" b="1" dirty="0" smtClean="0"/>
              <a:t>porous bone</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It occurs when bone </a:t>
            </a:r>
            <a:r>
              <a:rPr lang="en-US" sz="2000" b="1" dirty="0" smtClean="0"/>
              <a:t>loss</a:t>
            </a:r>
            <a:r>
              <a:rPr lang="en-US" sz="2000" dirty="0" smtClean="0"/>
              <a:t> an excessive amount of their proteins or minerals content, particularly calcium.</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Overtime, bone mass or tissue and therefore bone strength, is reduced.</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As a result, bone becomes fragile and break or fracture easily and consequent pain and deformity may occur.</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The condition is particularly common in </a:t>
            </a:r>
            <a:r>
              <a:rPr lang="en-US" sz="2000" b="1" dirty="0" smtClean="0"/>
              <a:t>elderly</a:t>
            </a:r>
            <a:r>
              <a:rPr lang="en-US" sz="2000" dirty="0" smtClean="0"/>
              <a:t> </a:t>
            </a:r>
            <a:r>
              <a:rPr lang="en-US" sz="2000" b="1" dirty="0" smtClean="0"/>
              <a:t>people</a:t>
            </a:r>
            <a:r>
              <a:rPr lang="en-US" sz="2000" dirty="0" smtClean="0"/>
              <a:t> and more frequent in </a:t>
            </a:r>
            <a:r>
              <a:rPr lang="en-US" sz="2000" b="1" dirty="0" smtClean="0"/>
              <a:t>postmenopausal women</a:t>
            </a:r>
            <a:r>
              <a:rPr lang="en-US" sz="2000" dirty="0" smtClean="0"/>
              <a:t>.</a:t>
            </a:r>
          </a:p>
          <a:p>
            <a:pPr marL="342900" indent="-342900" algn="just">
              <a:buFont typeface="Arial" pitchFamily="34" charset="0"/>
              <a:buChar char="•"/>
            </a:pPr>
            <a:endParaRPr lang="en-US" sz="2000" dirty="0" smtClean="0"/>
          </a:p>
          <a:p>
            <a:pPr marL="342900" indent="-342900" algn="just">
              <a:buFont typeface="Arial" pitchFamily="34" charset="0"/>
              <a:buChar char="•"/>
            </a:pPr>
            <a:r>
              <a:rPr lang="en-US" sz="2000" dirty="0" smtClean="0"/>
              <a:t>So, it is a metabolic bone disease resulting from </a:t>
            </a:r>
            <a:r>
              <a:rPr lang="en-US" sz="2000" b="1" dirty="0" smtClean="0"/>
              <a:t>low bone mass </a:t>
            </a:r>
            <a:r>
              <a:rPr lang="en-US" sz="2000" dirty="0" smtClean="0"/>
              <a:t>(</a:t>
            </a:r>
            <a:r>
              <a:rPr lang="en-US" sz="2000" b="1" dirty="0" smtClean="0"/>
              <a:t>osteopenia</a:t>
            </a:r>
            <a:r>
              <a:rPr lang="en-US" sz="2000" dirty="0" smtClean="0"/>
              <a:t>) due to excessive bone resorption.</a:t>
            </a:r>
            <a:endParaRPr lang="en-US" sz="2000" dirty="0"/>
          </a:p>
        </p:txBody>
      </p:sp>
    </p:spTree>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E:\BMLT Class\Histo\UNIT-4\Related material\structure of bonee.jpg"/>
          <p:cNvPicPr>
            <a:picLocks noChangeAspect="1" noChangeArrowheads="1"/>
          </p:cNvPicPr>
          <p:nvPr/>
        </p:nvPicPr>
        <p:blipFill>
          <a:blip r:embed="rId2" cstate="print"/>
          <a:srcRect/>
          <a:stretch>
            <a:fillRect/>
          </a:stretch>
        </p:blipFill>
        <p:spPr bwMode="auto">
          <a:xfrm>
            <a:off x="1600200" y="1219200"/>
            <a:ext cx="6096000" cy="5334000"/>
          </a:xfrm>
          <a:prstGeom prst="rect">
            <a:avLst/>
          </a:prstGeom>
        </p:spPr>
        <p:style>
          <a:lnRef idx="2">
            <a:schemeClr val="dk1"/>
          </a:lnRef>
          <a:fillRef idx="1">
            <a:schemeClr val="lt1"/>
          </a:fillRef>
          <a:effectRef idx="0">
            <a:schemeClr val="dk1"/>
          </a:effectRef>
          <a:fontRef idx="minor">
            <a:schemeClr val="dk1"/>
          </a:fontRef>
        </p:style>
      </p:pic>
      <p:sp>
        <p:nvSpPr>
          <p:cNvPr id="3" name="TextBox 2"/>
          <p:cNvSpPr txBox="1"/>
          <p:nvPr/>
        </p:nvSpPr>
        <p:spPr>
          <a:xfrm>
            <a:off x="2980046" y="76200"/>
            <a:ext cx="281115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Bone</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5200" y="7620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sp>
        <p:nvSpPr>
          <p:cNvPr id="4" name="TextBox 3"/>
          <p:cNvSpPr txBox="1"/>
          <p:nvPr/>
        </p:nvSpPr>
        <p:spPr>
          <a:xfrm>
            <a:off x="0" y="1062335"/>
            <a:ext cx="1954959" cy="461665"/>
          </a:xfrm>
          <a:prstGeom prst="rect">
            <a:avLst/>
          </a:prstGeom>
          <a:noFill/>
        </p:spPr>
        <p:txBody>
          <a:bodyPr wrap="none" rtlCol="0">
            <a:spAutoFit/>
          </a:bodyPr>
          <a:lstStyle/>
          <a:p>
            <a:r>
              <a:rPr lang="en-US" sz="2400" b="1" u="sng" dirty="0" smtClean="0"/>
              <a:t>Pathogenesis</a:t>
            </a:r>
            <a:r>
              <a:rPr lang="en-US" sz="2400" b="1" dirty="0" smtClean="0"/>
              <a:t>:</a:t>
            </a:r>
            <a:endParaRPr lang="en-US" sz="2400" b="1" dirty="0"/>
          </a:p>
        </p:txBody>
      </p:sp>
      <p:sp>
        <p:nvSpPr>
          <p:cNvPr id="5" name="Rectangle 4"/>
          <p:cNvSpPr/>
          <p:nvPr/>
        </p:nvSpPr>
        <p:spPr>
          <a:xfrm>
            <a:off x="0" y="1776948"/>
            <a:ext cx="9144000" cy="4401205"/>
          </a:xfrm>
          <a:prstGeom prst="rect">
            <a:avLst/>
          </a:prstGeom>
        </p:spPr>
        <p:txBody>
          <a:bodyPr wrap="square">
            <a:spAutoFit/>
          </a:bodyPr>
          <a:lstStyle/>
          <a:p>
            <a:pPr algn="just"/>
            <a:r>
              <a:rPr lang="en-US" sz="2000" dirty="0" smtClean="0"/>
              <a:t>Osteoporosis is conventionally classified into 2 major groups: </a:t>
            </a:r>
            <a:r>
              <a:rPr lang="en-US" sz="2000" b="1" dirty="0" smtClean="0"/>
              <a:t>primary </a:t>
            </a:r>
            <a:r>
              <a:rPr lang="en-US" sz="2000" dirty="0" smtClean="0"/>
              <a:t>and</a:t>
            </a:r>
            <a:r>
              <a:rPr lang="en-US" sz="2000" b="1" dirty="0" smtClean="0"/>
              <a:t> secondary</a:t>
            </a:r>
            <a:r>
              <a:rPr lang="en-US" sz="2000" dirty="0" smtClean="0"/>
              <a:t>.</a:t>
            </a:r>
          </a:p>
          <a:p>
            <a:pPr algn="just"/>
            <a:endParaRPr lang="en-US" sz="2000" b="1" dirty="0" smtClean="0"/>
          </a:p>
          <a:p>
            <a:pPr marL="342900" indent="-342900" algn="just">
              <a:buAutoNum type="arabicPeriod"/>
            </a:pPr>
            <a:r>
              <a:rPr lang="en-US" sz="2000" b="1" dirty="0" smtClean="0"/>
              <a:t>Primary osteoporosis:</a:t>
            </a:r>
          </a:p>
          <a:p>
            <a:pPr marL="342900" indent="-342900" algn="just">
              <a:buAutoNum type="arabicPeriod"/>
            </a:pPr>
            <a:endParaRPr lang="en-US" sz="2000" b="1" dirty="0" smtClean="0"/>
          </a:p>
          <a:p>
            <a:pPr marL="914400" lvl="1" indent="-457200" algn="just">
              <a:buFont typeface="Wingdings" pitchFamily="2" charset="2"/>
              <a:buChar char="Ø"/>
            </a:pPr>
            <a:r>
              <a:rPr lang="en-US" sz="2000" dirty="0" smtClean="0"/>
              <a:t>Results primarily from </a:t>
            </a:r>
            <a:r>
              <a:rPr lang="en-US" sz="2000" b="1" dirty="0" smtClean="0"/>
              <a:t>osteopenia</a:t>
            </a:r>
            <a:r>
              <a:rPr lang="en-US" sz="2000" dirty="0" smtClean="0"/>
              <a:t> without an underlying disease or medication</a:t>
            </a:r>
          </a:p>
          <a:p>
            <a:pPr marL="914400" lvl="1" indent="-457200" algn="just">
              <a:buFont typeface="Wingdings" pitchFamily="2" charset="2"/>
              <a:buChar char="Ø"/>
            </a:pPr>
            <a:endParaRPr lang="en-US" sz="2000" dirty="0" smtClean="0"/>
          </a:p>
          <a:p>
            <a:pPr marL="914400" lvl="1" indent="-457200" algn="just">
              <a:buFont typeface="Wingdings" pitchFamily="2" charset="2"/>
              <a:buChar char="Ø"/>
            </a:pPr>
            <a:r>
              <a:rPr lang="en-US" sz="2000" dirty="0" smtClean="0"/>
              <a:t>2 types: </a:t>
            </a:r>
            <a:r>
              <a:rPr lang="en-US" sz="2000" b="1" i="1" dirty="0" smtClean="0"/>
              <a:t>idiopathic type </a:t>
            </a:r>
            <a:r>
              <a:rPr lang="en-US" sz="2000" dirty="0" smtClean="0"/>
              <a:t>found in the young and juveniles and is less frequent, and </a:t>
            </a:r>
            <a:r>
              <a:rPr lang="en-US" sz="2000" b="1" i="1" dirty="0" smtClean="0"/>
              <a:t>involutional type </a:t>
            </a:r>
            <a:r>
              <a:rPr lang="en-US" sz="2000" dirty="0" smtClean="0"/>
              <a:t>seen in postmenopausal women and aging individuals and is more common</a:t>
            </a:r>
          </a:p>
          <a:p>
            <a:pPr marL="914400" lvl="1" indent="-457200" algn="just">
              <a:buFont typeface="Wingdings" pitchFamily="2" charset="2"/>
              <a:buChar char="Ø"/>
            </a:pPr>
            <a:endParaRPr lang="en-US" sz="2000" dirty="0" smtClean="0"/>
          </a:p>
          <a:p>
            <a:pPr marL="914400" lvl="1" indent="-457200" algn="just">
              <a:buFont typeface="Wingdings" pitchFamily="2" charset="2"/>
              <a:buChar char="Ø"/>
            </a:pPr>
            <a:r>
              <a:rPr lang="en-US" sz="2000" b="1" dirty="0" smtClean="0"/>
              <a:t>Exact mechanism of primary osteoporosis is not known </a:t>
            </a:r>
            <a:r>
              <a:rPr lang="en-US" sz="2000" dirty="0" smtClean="0"/>
              <a:t>but may be due to an </a:t>
            </a:r>
            <a:r>
              <a:rPr lang="en-US" sz="2000" b="1" dirty="0" smtClean="0"/>
              <a:t>excessive</a:t>
            </a:r>
            <a:r>
              <a:rPr lang="en-US" sz="2000" dirty="0" smtClean="0"/>
              <a:t> </a:t>
            </a:r>
            <a:r>
              <a:rPr lang="en-US" sz="2000" b="1" dirty="0" smtClean="0"/>
              <a:t>osteoclastic resorption </a:t>
            </a:r>
            <a:r>
              <a:rPr lang="en-US" sz="2000" dirty="0" smtClean="0"/>
              <a:t>and </a:t>
            </a:r>
            <a:r>
              <a:rPr lang="en-US" sz="2000" b="1" dirty="0" smtClean="0"/>
              <a:t>slow bone formation</a:t>
            </a:r>
            <a:r>
              <a:rPr lang="en-US" sz="2000" dirty="0" smtClean="0"/>
              <a:t>. </a:t>
            </a:r>
          </a:p>
          <a:p>
            <a:pPr marL="800100" lvl="1" indent="-342900" algn="just"/>
            <a:endParaRPr lang="en-US" sz="2000" dirty="0" smtClean="0"/>
          </a:p>
        </p:txBody>
      </p:sp>
    </p:spTree>
  </p:cSld>
  <p:clrMapOvr>
    <a:masterClrMapping/>
  </p:clrMapOvr>
  <p:transition spd="slow">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5200" y="7620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sp>
        <p:nvSpPr>
          <p:cNvPr id="5" name="Rectangle 4"/>
          <p:cNvSpPr/>
          <p:nvPr/>
        </p:nvSpPr>
        <p:spPr>
          <a:xfrm>
            <a:off x="0" y="1219200"/>
            <a:ext cx="9144000" cy="5016758"/>
          </a:xfrm>
          <a:prstGeom prst="rect">
            <a:avLst/>
          </a:prstGeom>
        </p:spPr>
        <p:txBody>
          <a:bodyPr wrap="square">
            <a:spAutoFit/>
          </a:bodyPr>
          <a:lstStyle/>
          <a:p>
            <a:pPr marL="342900" indent="-342900" algn="just"/>
            <a:r>
              <a:rPr lang="en-US" sz="2000" dirty="0" smtClean="0"/>
              <a:t>	A number of risk factors have been attributed to cause this </a:t>
            </a:r>
            <a:r>
              <a:rPr lang="en-US" sz="2000" b="1" dirty="0" smtClean="0"/>
              <a:t>imbalance</a:t>
            </a:r>
            <a:r>
              <a:rPr lang="en-US" sz="2000" dirty="0" smtClean="0"/>
              <a:t> between bone resorption and bone formation. These include the following:</a:t>
            </a:r>
          </a:p>
          <a:p>
            <a:pPr algn="just"/>
            <a:endParaRPr lang="en-US" sz="2000" dirty="0" smtClean="0"/>
          </a:p>
          <a:p>
            <a:pPr marL="457200" indent="-457200" algn="just">
              <a:lnSpc>
                <a:spcPct val="150000"/>
              </a:lnSpc>
              <a:buAutoNum type="arabicPeriod"/>
            </a:pPr>
            <a:r>
              <a:rPr lang="en-US" sz="2000" i="1" dirty="0" smtClean="0"/>
              <a:t>Genetic factors — </a:t>
            </a:r>
            <a:r>
              <a:rPr lang="en-US" sz="2000" dirty="0" smtClean="0"/>
              <a:t>more marked in whites and Asians than blacks</a:t>
            </a:r>
          </a:p>
          <a:p>
            <a:pPr marL="457200" indent="-457200" algn="just">
              <a:lnSpc>
                <a:spcPct val="150000"/>
              </a:lnSpc>
              <a:buAutoNum type="arabicPeriod"/>
            </a:pPr>
            <a:r>
              <a:rPr lang="en-US" sz="2000" i="1" dirty="0" smtClean="0"/>
              <a:t>Sex — </a:t>
            </a:r>
            <a:r>
              <a:rPr lang="en-US" sz="2000" dirty="0" smtClean="0"/>
              <a:t>more frequent in females than in males</a:t>
            </a:r>
          </a:p>
          <a:p>
            <a:pPr marL="457200" indent="-457200" algn="just">
              <a:lnSpc>
                <a:spcPct val="150000"/>
              </a:lnSpc>
              <a:buAutoNum type="arabicPeriod"/>
            </a:pPr>
            <a:r>
              <a:rPr lang="en-US" sz="2000" i="1" dirty="0" smtClean="0"/>
              <a:t>Reduced physical activity — </a:t>
            </a:r>
            <a:r>
              <a:rPr lang="en-US" sz="2000" dirty="0" smtClean="0"/>
              <a:t>as in old age</a:t>
            </a:r>
          </a:p>
          <a:p>
            <a:pPr marL="457200" indent="-457200" algn="just">
              <a:buAutoNum type="arabicPeriod"/>
            </a:pPr>
            <a:r>
              <a:rPr lang="en-US" sz="2000" i="1" dirty="0" smtClean="0"/>
              <a:t>Deficiency of sex hormones — </a:t>
            </a:r>
            <a:r>
              <a:rPr lang="en-US" sz="2000" dirty="0" smtClean="0"/>
              <a:t>estrogen deficiency in women as in postmenopausal osteoporosis and androgen deficiency in men.</a:t>
            </a:r>
          </a:p>
          <a:p>
            <a:pPr marL="457200" indent="-457200" algn="just">
              <a:lnSpc>
                <a:spcPct val="150000"/>
              </a:lnSpc>
              <a:buAutoNum type="arabicPeriod"/>
            </a:pPr>
            <a:r>
              <a:rPr lang="en-US" sz="2000" i="1" dirty="0" smtClean="0"/>
              <a:t>Combined deficiency of calcitonin and estrogen</a:t>
            </a:r>
          </a:p>
          <a:p>
            <a:pPr marL="457200" indent="-457200" algn="just">
              <a:lnSpc>
                <a:spcPct val="150000"/>
              </a:lnSpc>
              <a:buAutoNum type="arabicPeriod"/>
            </a:pPr>
            <a:r>
              <a:rPr lang="en-US" sz="2000" i="1" dirty="0" smtClean="0"/>
              <a:t>Hyperparathyroidism</a:t>
            </a:r>
          </a:p>
          <a:p>
            <a:pPr marL="457200" indent="-457200" algn="just">
              <a:lnSpc>
                <a:spcPct val="150000"/>
              </a:lnSpc>
              <a:buAutoNum type="arabicPeriod"/>
            </a:pPr>
            <a:r>
              <a:rPr lang="en-US" sz="2000" i="1" dirty="0" smtClean="0"/>
              <a:t>Deficiency of vitamin D</a:t>
            </a:r>
          </a:p>
          <a:p>
            <a:pPr marL="457200" indent="-457200" algn="just">
              <a:buAutoNum type="arabicPeriod"/>
            </a:pPr>
            <a:r>
              <a:rPr lang="en-US" sz="2000" i="1" dirty="0" smtClean="0"/>
              <a:t>Local factors—</a:t>
            </a:r>
            <a:r>
              <a:rPr lang="en-US" sz="2000" dirty="0" smtClean="0"/>
              <a:t>which may stimulate osteoclastic resorption or slow osteoblastic bone formation.</a:t>
            </a:r>
          </a:p>
        </p:txBody>
      </p:sp>
    </p:spTree>
  </p:cSld>
  <p:clrMapOvr>
    <a:masterClrMapping/>
  </p:clrMapOvr>
  <p:transition spd="slow">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5200" y="7620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sp>
        <p:nvSpPr>
          <p:cNvPr id="4" name="Rectangle 3"/>
          <p:cNvSpPr/>
          <p:nvPr/>
        </p:nvSpPr>
        <p:spPr>
          <a:xfrm>
            <a:off x="0" y="1219200"/>
            <a:ext cx="9144000" cy="2554545"/>
          </a:xfrm>
          <a:prstGeom prst="rect">
            <a:avLst/>
          </a:prstGeom>
        </p:spPr>
        <p:txBody>
          <a:bodyPr wrap="square">
            <a:spAutoFit/>
          </a:bodyPr>
          <a:lstStyle/>
          <a:p>
            <a:pPr algn="just"/>
            <a:r>
              <a:rPr lang="en-US" sz="2000" b="1" dirty="0" smtClean="0"/>
              <a:t>2.  Secondary osteoporosis </a:t>
            </a:r>
          </a:p>
          <a:p>
            <a:pPr algn="just"/>
            <a:r>
              <a:rPr lang="en-US" sz="2000" dirty="0" smtClean="0"/>
              <a:t>	</a:t>
            </a:r>
          </a:p>
          <a:p>
            <a:pPr marL="457200" indent="-457200" algn="just">
              <a:buFont typeface="Arial" pitchFamily="34" charset="0"/>
              <a:buChar char="•"/>
            </a:pPr>
            <a:r>
              <a:rPr lang="en-US" sz="2000" dirty="0" smtClean="0"/>
              <a:t>Is attributed to a number of factors and conditions e.g.; immobilisation, chronic anaemia, acromegaly, hepatic disease, coeliac disease, hyperparathyroidism, hypogonadism, thyrotoxicosis and starvation, </a:t>
            </a:r>
          </a:p>
          <a:p>
            <a:pPr lvl="1" algn="just"/>
            <a:endParaRPr lang="en-US" sz="2000" dirty="0" smtClean="0"/>
          </a:p>
          <a:p>
            <a:pPr marL="457200" indent="-457200" algn="just">
              <a:buFont typeface="Arial" pitchFamily="34" charset="0"/>
              <a:buChar char="•"/>
            </a:pPr>
            <a:r>
              <a:rPr lang="en-US" sz="2000" dirty="0" smtClean="0"/>
              <a:t>Or, as an effect of medication (e.g. hypercortisonism, administration of anticonvulsant drugs and large dose of heparin).</a:t>
            </a:r>
            <a:endParaRPr lang="en-US" sz="2000" dirty="0"/>
          </a:p>
        </p:txBody>
      </p:sp>
    </p:spTree>
  </p:cSld>
  <p:clrMapOvr>
    <a:masterClrMapping/>
  </p:clrMapOvr>
  <p:transition spd="slow">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5200" y="76200"/>
            <a:ext cx="2116828" cy="52322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Osteoporosis</a:t>
            </a:r>
            <a:endParaRPr lang="en-US" sz="2800" b="1" dirty="0">
              <a:effectLst>
                <a:outerShdw blurRad="38100" dist="38100" dir="2700000" algn="tl">
                  <a:srgbClr val="000000">
                    <a:alpha val="43137"/>
                  </a:srgbClr>
                </a:outerShdw>
              </a:effectLst>
              <a:latin typeface="+mj-lt"/>
            </a:endParaRPr>
          </a:p>
        </p:txBody>
      </p:sp>
      <p:pic>
        <p:nvPicPr>
          <p:cNvPr id="1026" name="Picture 2" descr="C:\Users\krishna bastola\Desktop\hjh.jpg"/>
          <p:cNvPicPr>
            <a:picLocks noChangeAspect="1" noChangeArrowheads="1"/>
          </p:cNvPicPr>
          <p:nvPr/>
        </p:nvPicPr>
        <p:blipFill>
          <a:blip r:embed="rId3"/>
          <a:srcRect/>
          <a:stretch>
            <a:fillRect/>
          </a:stretch>
        </p:blipFill>
        <p:spPr bwMode="auto">
          <a:xfrm>
            <a:off x="1371600" y="873654"/>
            <a:ext cx="6310313" cy="5146146"/>
          </a:xfrm>
          <a:prstGeom prst="rect">
            <a:avLst/>
          </a:prstGeom>
          <a:noFill/>
        </p:spPr>
      </p:pic>
      <p:sp>
        <p:nvSpPr>
          <p:cNvPr id="4" name="Rectangle 3"/>
          <p:cNvSpPr/>
          <p:nvPr/>
        </p:nvSpPr>
        <p:spPr>
          <a:xfrm>
            <a:off x="1219200" y="6336268"/>
            <a:ext cx="6629400" cy="369332"/>
          </a:xfrm>
          <a:prstGeom prst="rect">
            <a:avLst/>
          </a:prstGeom>
        </p:spPr>
        <p:txBody>
          <a:bodyPr wrap="square">
            <a:spAutoFit/>
          </a:bodyPr>
          <a:lstStyle/>
          <a:p>
            <a:r>
              <a:rPr lang="en-US" b="1" dirty="0" smtClean="0"/>
              <a:t>Fig: Pathophysiology of postmenopausal and senile osteoporosis</a:t>
            </a:r>
          </a:p>
        </p:txBody>
      </p:sp>
      <p:sp>
        <p:nvSpPr>
          <p:cNvPr id="5" name="Rectangle 4"/>
          <p:cNvSpPr/>
          <p:nvPr/>
        </p:nvSpPr>
        <p:spPr>
          <a:xfrm>
            <a:off x="0" y="5105400"/>
            <a:ext cx="2590800" cy="830997"/>
          </a:xfrm>
          <a:prstGeom prst="rect">
            <a:avLst/>
          </a:prstGeom>
        </p:spPr>
        <p:txBody>
          <a:bodyPr wrap="square">
            <a:spAutoFit/>
          </a:bodyPr>
          <a:lstStyle/>
          <a:p>
            <a:r>
              <a:rPr lang="en-US" sz="1600" i="1" dirty="0" smtClean="0"/>
              <a:t>TNF: tumor necrosis factor,</a:t>
            </a:r>
          </a:p>
          <a:p>
            <a:r>
              <a:rPr lang="en-US" sz="1600" i="1" dirty="0" smtClean="0"/>
              <a:t>RANK: (receptor activator for nuclear factor-</a:t>
            </a:r>
            <a:r>
              <a:rPr lang="en-US" sz="1600" i="1" dirty="0" err="1" smtClean="0"/>
              <a:t>κB</a:t>
            </a:r>
            <a:r>
              <a:rPr lang="en-US" sz="1600" i="1" dirty="0" smtClean="0"/>
              <a:t>) </a:t>
            </a:r>
            <a:r>
              <a:rPr lang="en-US" sz="1600" i="1" dirty="0" err="1" smtClean="0"/>
              <a:t>ligand</a:t>
            </a:r>
            <a:endParaRPr lang="en-US" sz="1600" i="1" dirty="0"/>
          </a:p>
        </p:txBody>
      </p:sp>
    </p:spTree>
  </p:cSld>
  <p:clrMapOvr>
    <a:masterClrMapping/>
  </p:clrMapOvr>
  <p:transition spd="slow">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275338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1243548"/>
            <a:ext cx="9144000" cy="4708981"/>
          </a:xfrm>
          <a:prstGeom prst="rect">
            <a:avLst/>
          </a:prstGeom>
          <a:noFill/>
        </p:spPr>
        <p:txBody>
          <a:bodyPr wrap="square" rtlCol="0">
            <a:spAutoFit/>
          </a:bodyPr>
          <a:lstStyle/>
          <a:p>
            <a:pPr marL="457200" indent="-457200" algn="just">
              <a:buFont typeface="Arial" pitchFamily="34" charset="0"/>
              <a:buChar char="•"/>
            </a:pPr>
            <a:r>
              <a:rPr lang="en-US" sz="2000" dirty="0" smtClean="0"/>
              <a:t>Paget’s disease is defined as an idiopathic bone disorder characterised by </a:t>
            </a:r>
            <a:r>
              <a:rPr lang="en-US" sz="2000" b="1" dirty="0" smtClean="0"/>
              <a:t>abnormal</a:t>
            </a:r>
            <a:r>
              <a:rPr lang="en-US" sz="2000" dirty="0" smtClean="0"/>
              <a:t> and accelerated  bone resorption and </a:t>
            </a:r>
            <a:r>
              <a:rPr lang="en-US" sz="2000" b="1" dirty="0" smtClean="0"/>
              <a:t>formation</a:t>
            </a:r>
            <a:r>
              <a:rPr lang="en-US" sz="2000" dirty="0" smtClean="0"/>
              <a:t> in one or more bones.</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 involves </a:t>
            </a:r>
            <a:r>
              <a:rPr lang="en-US" sz="2000" b="1" dirty="0" smtClean="0"/>
              <a:t>abnormal bone destruction and re-growth</a:t>
            </a:r>
            <a:r>
              <a:rPr lang="en-US" sz="2000" dirty="0" smtClean="0"/>
              <a:t>, which results in deformity.</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 is a chronic condition of bone characterized by </a:t>
            </a:r>
            <a:r>
              <a:rPr lang="en-US" sz="2000" b="1" dirty="0" smtClean="0"/>
              <a:t>disorder</a:t>
            </a:r>
            <a:r>
              <a:rPr lang="en-US" sz="2000" dirty="0" smtClean="0"/>
              <a:t> of normal </a:t>
            </a:r>
            <a:r>
              <a:rPr lang="en-US" sz="2000" b="1" dirty="0" smtClean="0"/>
              <a:t>bone</a:t>
            </a:r>
            <a:r>
              <a:rPr lang="en-US" sz="2000" dirty="0" smtClean="0"/>
              <a:t> </a:t>
            </a:r>
            <a:r>
              <a:rPr lang="en-US" sz="2000" b="1" dirty="0" smtClean="0"/>
              <a:t>remodeling</a:t>
            </a:r>
            <a:r>
              <a:rPr lang="en-US" sz="2000" dirty="0" smtClean="0"/>
              <a:t> process.</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Normal bone has a balance of forces that act to lay down new bone and take up old bone. This relationship referred to as “</a:t>
            </a:r>
            <a:r>
              <a:rPr lang="en-US" sz="2000" b="1" dirty="0" smtClean="0"/>
              <a:t>bone remodeling process</a:t>
            </a:r>
            <a:r>
              <a:rPr lang="en-US" sz="2000" dirty="0" smtClean="0"/>
              <a:t>”, which is essential for maintaining the normal calcium levels in our body.</a:t>
            </a:r>
          </a:p>
          <a:p>
            <a:pPr marL="457200" indent="-457200" algn="just">
              <a:buFont typeface="Arial" pitchFamily="34" charset="0"/>
              <a:buChar char="•"/>
            </a:pPr>
            <a:endParaRPr lang="en-US" sz="2000" dirty="0" smtClean="0"/>
          </a:p>
        </p:txBody>
      </p:sp>
    </p:spTree>
  </p:cSld>
  <p:clrMapOvr>
    <a:masterClrMapping/>
  </p:clrMapOvr>
  <p:transition spd="slow">
    <p:wipe dir="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1066800"/>
            <a:ext cx="9144000" cy="3170099"/>
          </a:xfrm>
          <a:prstGeom prst="rect">
            <a:avLst/>
          </a:prstGeom>
          <a:noFill/>
        </p:spPr>
        <p:txBody>
          <a:bodyPr wrap="square" rtlCol="0">
            <a:spAutoFit/>
          </a:bodyPr>
          <a:lstStyle/>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In bone affected by Paget’s disease, the </a:t>
            </a:r>
            <a:r>
              <a:rPr lang="en-US" sz="2000" b="1" dirty="0" smtClean="0"/>
              <a:t>bone remodeling is disturbed </a:t>
            </a:r>
            <a:r>
              <a:rPr lang="en-US" sz="2000" dirty="0" smtClean="0"/>
              <a:t>and not synchronized. As a result, the bone that is formed is abnormal, enlarged, not as dense, brittle, structurally weaker and prone to fracture.</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 mainly affects the skull, femur, tibia, pelvis bone and vertebrate.</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newly formed bone is disordered and architecturally unsound.</a:t>
            </a:r>
            <a:endParaRPr lang="en-US" sz="2000" dirty="0"/>
          </a:p>
        </p:txBody>
      </p:sp>
    </p:spTree>
  </p:cSld>
  <p:clrMapOvr>
    <a:masterClrMapping/>
  </p:clrMapOvr>
  <p:transition spd="slow">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4" name="TextBox 3"/>
          <p:cNvSpPr txBox="1"/>
          <p:nvPr/>
        </p:nvSpPr>
        <p:spPr>
          <a:xfrm>
            <a:off x="0" y="1905000"/>
            <a:ext cx="9144000" cy="4401205"/>
          </a:xfrm>
          <a:prstGeom prst="rect">
            <a:avLst/>
          </a:prstGeom>
          <a:noFill/>
        </p:spPr>
        <p:txBody>
          <a:bodyPr wrap="square" rtlCol="0">
            <a:spAutoFit/>
          </a:bodyPr>
          <a:lstStyle/>
          <a:p>
            <a:pPr marL="457200" indent="-457200" algn="just">
              <a:buFont typeface="Arial" pitchFamily="34" charset="0"/>
              <a:buChar char="•"/>
            </a:pPr>
            <a:r>
              <a:rPr lang="en-US" sz="2000" dirty="0" smtClean="0"/>
              <a:t>The repetitive and overlapping sequence forms the bones of dividing Paget’s disease into:</a:t>
            </a:r>
          </a:p>
          <a:p>
            <a:pPr marL="971550" lvl="1" indent="-514350" algn="just">
              <a:buAutoNum type="romanLcPeriod"/>
            </a:pPr>
            <a:r>
              <a:rPr lang="en-US" sz="2000" dirty="0" smtClean="0"/>
              <a:t>Repetitive episodes of frenzied (uncontrolled), regional osteoclastic activity and bone resorption (</a:t>
            </a:r>
            <a:r>
              <a:rPr lang="en-US" sz="2000" b="1" i="1" dirty="0" smtClean="0"/>
              <a:t>osteolytic stage</a:t>
            </a:r>
            <a:r>
              <a:rPr lang="en-US" sz="2000" i="1" dirty="0" smtClean="0"/>
              <a:t>), </a:t>
            </a:r>
          </a:p>
          <a:p>
            <a:pPr marL="971550" lvl="1" indent="-514350" algn="just">
              <a:buAutoNum type="romanLcPeriod"/>
            </a:pPr>
            <a:endParaRPr lang="en-US" sz="2000" i="1" dirty="0" smtClean="0"/>
          </a:p>
          <a:p>
            <a:pPr marL="971550" lvl="1" indent="-514350" algn="just">
              <a:buAutoNum type="romanLcPeriod"/>
            </a:pPr>
            <a:r>
              <a:rPr lang="en-US" sz="2000" dirty="0" smtClean="0"/>
              <a:t>followed by exuberant or rapid bone formation (</a:t>
            </a:r>
            <a:r>
              <a:rPr lang="en-US" sz="2000" b="1" i="1" dirty="0" smtClean="0"/>
              <a:t>mixed osteoclastic-osteoblastic stage</a:t>
            </a:r>
            <a:r>
              <a:rPr lang="en-US" sz="2000" i="1" dirty="0" smtClean="0"/>
              <a:t>),</a:t>
            </a:r>
          </a:p>
          <a:p>
            <a:pPr marL="971550" lvl="1" indent="-514350" algn="just">
              <a:buAutoNum type="romanLcPeriod"/>
            </a:pPr>
            <a:endParaRPr lang="en-US" sz="2000" i="1" dirty="0" smtClean="0"/>
          </a:p>
          <a:p>
            <a:pPr marL="971550" lvl="1" indent="-514350" algn="just">
              <a:buAutoNum type="romanLcPeriod"/>
            </a:pPr>
            <a:r>
              <a:rPr lang="en-US" sz="2000" dirty="0" smtClean="0"/>
              <a:t>and finally by an apparent exhaustion of cellular activity (</a:t>
            </a:r>
            <a:r>
              <a:rPr lang="en-US" sz="2000" b="1" i="1" dirty="0" smtClean="0"/>
              <a:t>osteosclerotic stage</a:t>
            </a:r>
            <a:r>
              <a:rPr lang="en-US" sz="2000" i="1" dirty="0" smtClean="0"/>
              <a:t>). </a:t>
            </a:r>
          </a:p>
          <a:p>
            <a:pPr marL="971550" lvl="1" indent="-514350" algn="just">
              <a:buAutoNum type="romanLcPeriod"/>
            </a:pPr>
            <a:endParaRPr lang="en-US" sz="2000" i="1" dirty="0" smtClean="0"/>
          </a:p>
          <a:p>
            <a:pPr marL="971550" lvl="1" indent="-514350" algn="just">
              <a:buAutoNum type="romanLcPeriod"/>
            </a:pPr>
            <a:endParaRPr lang="en-US" sz="2000" i="1" dirty="0" smtClean="0"/>
          </a:p>
          <a:p>
            <a:pPr marL="514350" indent="-514350" algn="just">
              <a:buFont typeface="Arial" pitchFamily="34" charset="0"/>
              <a:buChar char="•"/>
            </a:pPr>
            <a:r>
              <a:rPr lang="en-US" sz="2000" dirty="0" smtClean="0"/>
              <a:t>The net effect of this process is </a:t>
            </a:r>
            <a:r>
              <a:rPr lang="en-US" sz="2000" b="1" dirty="0" smtClean="0"/>
              <a:t>a gain in bone mass</a:t>
            </a:r>
            <a:r>
              <a:rPr lang="en-US" sz="2000" dirty="0" smtClean="0"/>
              <a:t>; however, the newly formed bone is disordered and weak, so bones may become enlarged and misshapen.</a:t>
            </a:r>
            <a:endParaRPr lang="en-US" sz="2000" dirty="0"/>
          </a:p>
        </p:txBody>
      </p:sp>
      <p:sp>
        <p:nvSpPr>
          <p:cNvPr id="5" name="TextBox 4"/>
          <p:cNvSpPr txBox="1"/>
          <p:nvPr/>
        </p:nvSpPr>
        <p:spPr>
          <a:xfrm>
            <a:off x="0" y="1138535"/>
            <a:ext cx="3450368" cy="461665"/>
          </a:xfrm>
          <a:prstGeom prst="rect">
            <a:avLst/>
          </a:prstGeom>
          <a:noFill/>
        </p:spPr>
        <p:txBody>
          <a:bodyPr wrap="none" rtlCol="0">
            <a:spAutoFit/>
          </a:bodyPr>
          <a:lstStyle/>
          <a:p>
            <a:r>
              <a:rPr lang="en-US" sz="2400" b="1" dirty="0" smtClean="0"/>
              <a:t>Stages of Paget’s Disease:</a:t>
            </a:r>
            <a:endParaRPr lang="en-US" sz="2400" b="1" dirty="0"/>
          </a:p>
        </p:txBody>
      </p:sp>
    </p:spTree>
  </p:cSld>
  <p:clrMapOvr>
    <a:masterClrMapping/>
  </p:clrMapOvr>
  <p:transition spd="slow">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1143000"/>
            <a:ext cx="1152880" cy="461665"/>
          </a:xfrm>
          <a:prstGeom prst="rect">
            <a:avLst/>
          </a:prstGeom>
          <a:noFill/>
        </p:spPr>
        <p:txBody>
          <a:bodyPr wrap="none" rtlCol="0">
            <a:spAutoFit/>
          </a:bodyPr>
          <a:lstStyle/>
          <a:p>
            <a:r>
              <a:rPr lang="en-US" sz="2400" b="1" dirty="0" smtClean="0"/>
              <a:t>Causes:</a:t>
            </a:r>
            <a:endParaRPr lang="en-US" sz="2400" b="1" dirty="0"/>
          </a:p>
        </p:txBody>
      </p:sp>
      <p:sp>
        <p:nvSpPr>
          <p:cNvPr id="4" name="TextBox 3"/>
          <p:cNvSpPr txBox="1"/>
          <p:nvPr/>
        </p:nvSpPr>
        <p:spPr>
          <a:xfrm>
            <a:off x="0" y="1676400"/>
            <a:ext cx="9144000" cy="4093428"/>
          </a:xfrm>
          <a:prstGeom prst="rect">
            <a:avLst/>
          </a:prstGeom>
          <a:noFill/>
        </p:spPr>
        <p:txBody>
          <a:bodyPr wrap="square" rtlCol="0">
            <a:spAutoFit/>
          </a:bodyPr>
          <a:lstStyle/>
          <a:p>
            <a:pPr marL="457200" indent="-457200" algn="just">
              <a:buFont typeface="Arial" pitchFamily="34" charset="0"/>
              <a:buChar char="•"/>
            </a:pPr>
            <a:r>
              <a:rPr lang="en-US" sz="2000" dirty="0" smtClean="0"/>
              <a:t>Idiopathic</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Genetics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Family history</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Viral infection in early life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 slow viral infection</a:t>
            </a:r>
          </a:p>
          <a:p>
            <a:pPr marL="914400" lvl="1" indent="-457200" algn="just">
              <a:buFontTx/>
              <a:buChar char="-"/>
            </a:pPr>
            <a:r>
              <a:rPr lang="en-US" sz="2000" dirty="0" smtClean="0"/>
              <a:t>Paramyxo virus</a:t>
            </a:r>
          </a:p>
          <a:p>
            <a:pPr marL="914400" lvl="1" indent="-457200" algn="just">
              <a:buFontTx/>
              <a:buChar char="-"/>
            </a:pPr>
            <a:r>
              <a:rPr lang="en-US" sz="2000" dirty="0" smtClean="0"/>
              <a:t>Measles virus</a:t>
            </a:r>
          </a:p>
          <a:p>
            <a:pPr marL="914400" lvl="1" indent="-457200" algn="just">
              <a:buFontTx/>
              <a:buChar char="-"/>
            </a:pPr>
            <a:r>
              <a:rPr lang="en-US" sz="2000" dirty="0" smtClean="0"/>
              <a:t>Respiratory syncytial virus</a:t>
            </a:r>
          </a:p>
          <a:p>
            <a:pPr marL="914400" lvl="1" indent="-457200" algn="just"/>
            <a:endParaRPr lang="en-US" sz="2000" dirty="0"/>
          </a:p>
        </p:txBody>
      </p:sp>
    </p:spTree>
  </p:cSld>
  <p:clrMapOvr>
    <a:masterClrMapping/>
  </p:clrMapOvr>
  <p:transition spd="slow">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1828800"/>
            <a:ext cx="9144000" cy="3785652"/>
          </a:xfrm>
          <a:prstGeom prst="rect">
            <a:avLst/>
          </a:prstGeom>
          <a:noFill/>
        </p:spPr>
        <p:txBody>
          <a:bodyPr wrap="square" rtlCol="0">
            <a:spAutoFit/>
          </a:bodyPr>
          <a:lstStyle/>
          <a:p>
            <a:pPr marL="457200" indent="-457200" algn="just">
              <a:buFont typeface="Arial" pitchFamily="34" charset="0"/>
              <a:buChar char="•"/>
            </a:pPr>
            <a:r>
              <a:rPr lang="en-US" sz="2000" dirty="0" smtClean="0"/>
              <a:t>When Sir James Paget first described this condition in 1876, he attributed the </a:t>
            </a:r>
            <a:r>
              <a:rPr lang="en-US" sz="2000" b="1" dirty="0" smtClean="0"/>
              <a:t>skeletal changes to an inflammatory process</a:t>
            </a:r>
            <a:r>
              <a:rPr lang="en-US" sz="2000" dirty="0" smtClean="0"/>
              <a:t>, hence the term </a:t>
            </a:r>
            <a:r>
              <a:rPr lang="en-US" sz="2000" b="1" dirty="0" smtClean="0"/>
              <a:t>osteitis deformans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Current evidence suggests a slow virus infection by a paramyxovirus as the cause of Paget’s disease.</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b="1" dirty="0" smtClean="0"/>
          </a:p>
          <a:p>
            <a:pPr marL="457200" indent="-457200" algn="just">
              <a:buFont typeface="Arial" pitchFamily="34" charset="0"/>
              <a:buChar char="•"/>
            </a:pPr>
            <a:r>
              <a:rPr lang="en-US" sz="2000" b="1" dirty="0" smtClean="0"/>
              <a:t>Viral particles </a:t>
            </a:r>
            <a:r>
              <a:rPr lang="en-US" sz="2000" dirty="0" smtClean="0"/>
              <a:t>resembling the </a:t>
            </a:r>
            <a:r>
              <a:rPr lang="en-US" sz="2000" b="1" dirty="0" smtClean="0"/>
              <a:t>nucleocapsids</a:t>
            </a:r>
            <a:r>
              <a:rPr lang="en-US" sz="2000" dirty="0" smtClean="0"/>
              <a:t> of paramyxovirus have been seen in the </a:t>
            </a:r>
            <a:r>
              <a:rPr lang="en-US" sz="2000" b="1" dirty="0" smtClean="0"/>
              <a:t>cytoplasm and nuclei of osteoclasts</a:t>
            </a:r>
            <a:r>
              <a:rPr lang="en-US" sz="2000" dirty="0" smtClean="0"/>
              <a:t>, and immunologic analysis have identified antigens associated with both the measles and respiratory syncytial viruses (both paramyxovirus) in </a:t>
            </a:r>
            <a:r>
              <a:rPr lang="en-US" sz="2000" b="1" dirty="0" smtClean="0"/>
              <a:t>osteoclasts</a:t>
            </a:r>
            <a:r>
              <a:rPr lang="en-US" sz="2000" dirty="0" smtClean="0"/>
              <a:t> from affected sites.</a:t>
            </a:r>
            <a:endParaRPr lang="en-US" sz="2000" dirty="0"/>
          </a:p>
        </p:txBody>
      </p:sp>
      <p:sp>
        <p:nvSpPr>
          <p:cNvPr id="4" name="TextBox 3"/>
          <p:cNvSpPr txBox="1"/>
          <p:nvPr/>
        </p:nvSpPr>
        <p:spPr>
          <a:xfrm>
            <a:off x="0" y="1143000"/>
            <a:ext cx="2031518" cy="461665"/>
          </a:xfrm>
          <a:prstGeom prst="rect">
            <a:avLst/>
          </a:prstGeom>
          <a:noFill/>
        </p:spPr>
        <p:txBody>
          <a:bodyPr wrap="none" rtlCol="0">
            <a:spAutoFit/>
          </a:bodyPr>
          <a:lstStyle/>
          <a:p>
            <a:r>
              <a:rPr lang="en-US" sz="2400" b="1" dirty="0" smtClean="0"/>
              <a:t>Pathogenesis:</a:t>
            </a:r>
            <a:endParaRPr lang="en-US" sz="2400" b="1" dirty="0"/>
          </a:p>
        </p:txBody>
      </p:sp>
    </p:spTree>
  </p:cSld>
  <p:clrMapOvr>
    <a:masterClrMapping/>
  </p:clrMapOvr>
  <p:transition spd="slow">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a:xfrm>
            <a:off x="0" y="1371600"/>
            <a:ext cx="4800600" cy="2286000"/>
          </a:xfrm>
          <a:prstGeom prst="rect">
            <a:avLst/>
          </a:prstGeom>
        </p:spPr>
        <p:style>
          <a:lnRef idx="1">
            <a:schemeClr val="accent6"/>
          </a:lnRef>
          <a:fillRef idx="2">
            <a:schemeClr val="accent6"/>
          </a:fillRef>
          <a:effectRef idx="1">
            <a:schemeClr val="accent6"/>
          </a:effectRef>
          <a:fontRef idx="minor">
            <a:schemeClr val="dk1"/>
          </a:fontRef>
        </p:style>
        <p:txBody>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300" b="0" i="0" u="none" strike="noStrike" kern="1200" cap="none" spc="0" normalizeH="0" baseline="0" noProof="0" dirty="0" smtClean="0">
                <a:ln>
                  <a:noFill/>
                </a:ln>
                <a:solidFill>
                  <a:schemeClr val="dk1"/>
                </a:solidFill>
                <a:effectLst/>
                <a:uLnTx/>
                <a:uFillTx/>
                <a:ea typeface="+mn-ea"/>
                <a:cs typeface="Times New Roman" pitchFamily="18" charset="0"/>
              </a:rPr>
              <a:t>All bones consist of a dense, solid outer layer known as </a:t>
            </a:r>
            <a:r>
              <a:rPr kumimoji="0" lang="en-US" sz="2300" b="1" i="0" u="none" strike="noStrike" kern="1200" cap="none" spc="0" normalizeH="0" baseline="0" noProof="0" dirty="0" smtClean="0">
                <a:ln>
                  <a:noFill/>
                </a:ln>
                <a:solidFill>
                  <a:srgbClr val="C00000"/>
                </a:solidFill>
                <a:effectLst/>
                <a:uLnTx/>
                <a:uFillTx/>
                <a:ea typeface="+mn-ea"/>
                <a:cs typeface="Times New Roman" pitchFamily="18" charset="0"/>
              </a:rPr>
              <a:t>compact bone </a:t>
            </a:r>
            <a:r>
              <a:rPr kumimoji="0" lang="en-US" sz="2300" b="0" i="0" u="none" strike="noStrike" kern="1200" cap="none" spc="0" normalizeH="0" baseline="0" noProof="0" dirty="0" smtClean="0">
                <a:ln>
                  <a:noFill/>
                </a:ln>
                <a:solidFill>
                  <a:schemeClr val="dk1"/>
                </a:solidFill>
                <a:effectLst/>
                <a:uLnTx/>
                <a:uFillTx/>
                <a:ea typeface="+mn-ea"/>
                <a:cs typeface="Times New Roman" pitchFamily="18" charset="0"/>
              </a:rPr>
              <a:t>and an inner layer of </a:t>
            </a:r>
            <a:r>
              <a:rPr kumimoji="0" lang="en-US" sz="2300" b="1" i="0" u="none" strike="noStrike" kern="1200" cap="none" spc="0" normalizeH="0" baseline="0" noProof="0" dirty="0" smtClean="0">
                <a:ln>
                  <a:noFill/>
                </a:ln>
                <a:solidFill>
                  <a:srgbClr val="FF0000"/>
                </a:solidFill>
                <a:effectLst/>
                <a:uLnTx/>
                <a:uFillTx/>
                <a:ea typeface="+mn-ea"/>
                <a:cs typeface="Times New Roman" pitchFamily="18" charset="0"/>
              </a:rPr>
              <a:t>spongy bone </a:t>
            </a:r>
            <a:r>
              <a:rPr kumimoji="0" lang="en-US" sz="2300" b="0" i="0" u="none" strike="noStrike" kern="1200" cap="none" spc="0" normalizeH="0" baseline="0" noProof="0" dirty="0" smtClean="0">
                <a:ln>
                  <a:noFill/>
                </a:ln>
                <a:solidFill>
                  <a:schemeClr val="dk1"/>
                </a:solidFill>
                <a:effectLst/>
                <a:uLnTx/>
                <a:uFillTx/>
                <a:ea typeface="+mn-ea"/>
                <a:cs typeface="Times New Roman" pitchFamily="18" charset="0"/>
              </a:rPr>
              <a:t>– a honeycomb of flat, needle-like projections called </a:t>
            </a:r>
            <a:r>
              <a:rPr kumimoji="0" lang="en-US" sz="2300" b="1" i="1" u="none" strike="noStrike" kern="1200" cap="none" spc="0" normalizeH="0" baseline="0" noProof="0" dirty="0" smtClean="0">
                <a:ln>
                  <a:noFill/>
                </a:ln>
                <a:solidFill>
                  <a:schemeClr val="hlink"/>
                </a:solidFill>
                <a:effectLst/>
                <a:uLnTx/>
                <a:uFillTx/>
                <a:ea typeface="+mn-ea"/>
                <a:cs typeface="Times New Roman" pitchFamily="18" charset="0"/>
              </a:rPr>
              <a:t>trabeculae</a:t>
            </a:r>
            <a:r>
              <a:rPr kumimoji="0" lang="en-US" sz="2300" b="0" i="0" u="none" strike="noStrike" kern="1200" cap="none" spc="0" normalizeH="0" baseline="0" noProof="0" dirty="0" smtClean="0">
                <a:ln>
                  <a:noFill/>
                </a:ln>
                <a:solidFill>
                  <a:schemeClr val="dk1"/>
                </a:solidFill>
                <a:effectLst/>
                <a:uLnTx/>
                <a:uFillTx/>
                <a:ea typeface="+mn-ea"/>
                <a:cs typeface="Times New Roman" pitchFamily="18" charset="0"/>
              </a:rPr>
              <a:t>.</a:t>
            </a:r>
          </a:p>
        </p:txBody>
      </p:sp>
      <p:pic>
        <p:nvPicPr>
          <p:cNvPr id="3" name="Picture 4" descr="Cross-sectional bone illustration"/>
          <p:cNvPicPr>
            <a:picLocks noChangeAspect="1" noChangeArrowheads="1"/>
          </p:cNvPicPr>
          <p:nvPr/>
        </p:nvPicPr>
        <p:blipFill>
          <a:blip r:embed="rId2" cstate="print"/>
          <a:srcRect l="6026" r="10840" b="3110"/>
          <a:stretch>
            <a:fillRect/>
          </a:stretch>
        </p:blipFill>
        <p:spPr>
          <a:xfrm>
            <a:off x="5064616" y="3505200"/>
            <a:ext cx="3926984" cy="2462685"/>
          </a:xfrm>
          <a:prstGeom prst="rect">
            <a:avLst/>
          </a:prstGeom>
          <a:noFill/>
          <a:ln/>
        </p:spPr>
      </p:pic>
      <p:pic>
        <p:nvPicPr>
          <p:cNvPr id="4" name="Picture 7" descr="Image6"/>
          <p:cNvPicPr>
            <a:picLocks noChangeAspect="1" noChangeArrowheads="1"/>
          </p:cNvPicPr>
          <p:nvPr/>
        </p:nvPicPr>
        <p:blipFill>
          <a:blip r:embed="rId3" cstate="print"/>
          <a:srcRect l="1465" t="5312" r="51666" b="20320"/>
          <a:stretch>
            <a:fillRect/>
          </a:stretch>
        </p:blipFill>
        <p:spPr>
          <a:xfrm>
            <a:off x="5004892" y="685800"/>
            <a:ext cx="4062908" cy="2667000"/>
          </a:xfrm>
          <a:prstGeom prst="rect">
            <a:avLst/>
          </a:prstGeom>
          <a:noFill/>
          <a:ln/>
        </p:spPr>
      </p:pic>
      <p:sp>
        <p:nvSpPr>
          <p:cNvPr id="7" name="TextBox 6"/>
          <p:cNvSpPr txBox="1"/>
          <p:nvPr/>
        </p:nvSpPr>
        <p:spPr>
          <a:xfrm>
            <a:off x="457200" y="162580"/>
            <a:ext cx="281115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Bone</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1143000"/>
            <a:ext cx="2455352" cy="461665"/>
          </a:xfrm>
          <a:prstGeom prst="rect">
            <a:avLst/>
          </a:prstGeom>
          <a:noFill/>
        </p:spPr>
        <p:txBody>
          <a:bodyPr wrap="none" rtlCol="0">
            <a:spAutoFit/>
          </a:bodyPr>
          <a:lstStyle/>
          <a:p>
            <a:r>
              <a:rPr lang="en-US" sz="2400" b="1" dirty="0" smtClean="0"/>
              <a:t>Pathophysiology:</a:t>
            </a:r>
            <a:endParaRPr lang="en-US" sz="2400" b="1" dirty="0"/>
          </a:p>
        </p:txBody>
      </p:sp>
      <p:sp>
        <p:nvSpPr>
          <p:cNvPr id="4" name="TextBox 3"/>
          <p:cNvSpPr txBox="1"/>
          <p:nvPr/>
        </p:nvSpPr>
        <p:spPr>
          <a:xfrm>
            <a:off x="1524000" y="1856125"/>
            <a:ext cx="6047809" cy="3477875"/>
          </a:xfrm>
          <a:prstGeom prst="rect">
            <a:avLst/>
          </a:prstGeom>
          <a:noFill/>
        </p:spPr>
        <p:txBody>
          <a:bodyPr wrap="none" rtlCol="0">
            <a:spAutoFit/>
          </a:bodyPr>
          <a:lstStyle/>
          <a:p>
            <a:pPr algn="ctr"/>
            <a:r>
              <a:rPr lang="en-US" sz="2000" dirty="0" smtClean="0"/>
              <a:t>Primary proliferation of </a:t>
            </a:r>
            <a:r>
              <a:rPr lang="en-US" sz="2000" b="1" dirty="0" smtClean="0"/>
              <a:t>osteoclasts</a:t>
            </a:r>
          </a:p>
          <a:p>
            <a:pPr algn="ctr"/>
            <a:endParaRPr lang="en-US" sz="2000" dirty="0" smtClean="0"/>
          </a:p>
          <a:p>
            <a:pPr algn="ctr"/>
            <a:r>
              <a:rPr lang="en-US" sz="2000" dirty="0" smtClean="0"/>
              <a:t>Bone </a:t>
            </a:r>
            <a:r>
              <a:rPr lang="en-US" sz="2000" b="1" dirty="0" smtClean="0"/>
              <a:t>resorption</a:t>
            </a:r>
          </a:p>
          <a:p>
            <a:pPr algn="ctr"/>
            <a:endParaRPr lang="en-US" sz="2000" dirty="0" smtClean="0"/>
          </a:p>
          <a:p>
            <a:pPr algn="ctr"/>
            <a:r>
              <a:rPr lang="en-US" sz="2000" dirty="0" smtClean="0"/>
              <a:t>Compensatory increases in </a:t>
            </a:r>
            <a:r>
              <a:rPr lang="en-US" sz="2000" b="1" dirty="0" smtClean="0"/>
              <a:t>osteoblastic activity</a:t>
            </a:r>
          </a:p>
          <a:p>
            <a:pPr algn="ctr"/>
            <a:endParaRPr lang="en-US" sz="2000" dirty="0" smtClean="0"/>
          </a:p>
          <a:p>
            <a:pPr algn="ctr"/>
            <a:r>
              <a:rPr lang="en-US" sz="2000" b="1" dirty="0" smtClean="0"/>
              <a:t>Replaces</a:t>
            </a:r>
            <a:r>
              <a:rPr lang="en-US" sz="2000" dirty="0" smtClean="0"/>
              <a:t> bone</a:t>
            </a:r>
          </a:p>
          <a:p>
            <a:pPr algn="ctr"/>
            <a:endParaRPr lang="en-US" sz="2000" dirty="0" smtClean="0"/>
          </a:p>
          <a:p>
            <a:pPr algn="ctr"/>
            <a:r>
              <a:rPr lang="en-US" sz="2000" dirty="0" smtClean="0"/>
              <a:t>Bone </a:t>
            </a:r>
            <a:r>
              <a:rPr lang="en-US" sz="2000" b="1" dirty="0" smtClean="0"/>
              <a:t>turnover</a:t>
            </a:r>
            <a:r>
              <a:rPr lang="en-US" sz="2000" dirty="0" smtClean="0"/>
              <a:t> continues</a:t>
            </a:r>
          </a:p>
          <a:p>
            <a:pPr algn="ctr"/>
            <a:endParaRPr lang="en-US" sz="2000" dirty="0" smtClean="0"/>
          </a:p>
          <a:p>
            <a:pPr algn="ctr"/>
            <a:r>
              <a:rPr lang="en-US" sz="2000" dirty="0" smtClean="0"/>
              <a:t>A classic mosaic (</a:t>
            </a:r>
            <a:r>
              <a:rPr lang="en-US" sz="2000" b="1" dirty="0" smtClean="0"/>
              <a:t>disorganized</a:t>
            </a:r>
            <a:r>
              <a:rPr lang="en-US" sz="2000" dirty="0" smtClean="0"/>
              <a:t>) pattern of bone develops</a:t>
            </a:r>
            <a:endParaRPr lang="en-US" sz="2000" dirty="0"/>
          </a:p>
        </p:txBody>
      </p:sp>
      <p:cxnSp>
        <p:nvCxnSpPr>
          <p:cNvPr id="5" name="Straight Arrow Connector 4"/>
          <p:cNvCxnSpPr/>
          <p:nvPr/>
        </p:nvCxnSpPr>
        <p:spPr>
          <a:xfrm rot="5400000">
            <a:off x="4342606" y="4827131"/>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rot="5400000">
            <a:off x="4344194" y="4217531"/>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rot="5400000">
            <a:off x="4344194" y="3607931"/>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rot="5400000">
            <a:off x="4344194" y="2998331"/>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rot="5400000">
            <a:off x="4344194" y="2388731"/>
            <a:ext cx="304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dir="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1143000"/>
            <a:ext cx="3148106" cy="461665"/>
          </a:xfrm>
          <a:prstGeom prst="rect">
            <a:avLst/>
          </a:prstGeom>
          <a:noFill/>
        </p:spPr>
        <p:txBody>
          <a:bodyPr wrap="none" rtlCol="0">
            <a:spAutoFit/>
          </a:bodyPr>
          <a:lstStyle/>
          <a:p>
            <a:r>
              <a:rPr lang="en-US" sz="2400" b="1" dirty="0" smtClean="0"/>
              <a:t>Clinical manifestations:</a:t>
            </a:r>
            <a:endParaRPr lang="en-US" sz="2400" b="1" dirty="0"/>
          </a:p>
        </p:txBody>
      </p:sp>
      <p:sp>
        <p:nvSpPr>
          <p:cNvPr id="4" name="TextBox 3"/>
          <p:cNvSpPr txBox="1"/>
          <p:nvPr/>
        </p:nvSpPr>
        <p:spPr>
          <a:xfrm>
            <a:off x="0" y="1828800"/>
            <a:ext cx="9144000" cy="4708981"/>
          </a:xfrm>
          <a:prstGeom prst="rect">
            <a:avLst/>
          </a:prstGeom>
          <a:noFill/>
        </p:spPr>
        <p:txBody>
          <a:bodyPr wrap="square" rtlCol="0">
            <a:spAutoFit/>
          </a:bodyPr>
          <a:lstStyle/>
          <a:p>
            <a:pPr marL="342900" indent="-342900" algn="just">
              <a:buFontTx/>
              <a:buChar char="-"/>
            </a:pPr>
            <a:r>
              <a:rPr lang="en-US" sz="2000" dirty="0" smtClean="0"/>
              <a:t>Bone pain, joint pain or stiffness and neck pain</a:t>
            </a:r>
          </a:p>
          <a:p>
            <a:pPr marL="342900" indent="-342900" algn="just">
              <a:buFontTx/>
              <a:buChar char="-"/>
            </a:pPr>
            <a:endParaRPr lang="en-US" sz="2000" dirty="0" smtClean="0"/>
          </a:p>
          <a:p>
            <a:pPr marL="342900" indent="-342900" algn="just">
              <a:buFontTx/>
              <a:buChar char="-"/>
            </a:pPr>
            <a:r>
              <a:rPr lang="en-US" sz="2000" dirty="0" smtClean="0"/>
              <a:t>Bowing of legs producing a waddling gait and other visible deformities</a:t>
            </a:r>
          </a:p>
          <a:p>
            <a:pPr marL="342900" indent="-342900" algn="just">
              <a:buFontTx/>
              <a:buChar char="-"/>
            </a:pPr>
            <a:endParaRPr lang="en-US" sz="2000" dirty="0" smtClean="0"/>
          </a:p>
          <a:p>
            <a:pPr marL="342900" indent="-342900" algn="just">
              <a:buFontTx/>
              <a:buChar char="-"/>
            </a:pPr>
            <a:r>
              <a:rPr lang="en-US" sz="2000" dirty="0" smtClean="0"/>
              <a:t>Enlarged head and skull deformities (a patient may report a hat no longer fits)</a:t>
            </a:r>
          </a:p>
          <a:p>
            <a:pPr marL="342900" indent="-342900" algn="just">
              <a:buFontTx/>
              <a:buChar char="-"/>
            </a:pPr>
            <a:endParaRPr lang="en-US" sz="2000" dirty="0" smtClean="0"/>
          </a:p>
          <a:p>
            <a:pPr marL="342900" indent="-342900" algn="just">
              <a:buFontTx/>
              <a:buChar char="-"/>
            </a:pPr>
            <a:r>
              <a:rPr lang="en-US" sz="2000" dirty="0" smtClean="0"/>
              <a:t>Cranium but not face is enlarged giving face a triangular appearance</a:t>
            </a:r>
          </a:p>
          <a:p>
            <a:pPr marL="342900" indent="-342900" algn="just">
              <a:buFontTx/>
              <a:buChar char="-"/>
            </a:pPr>
            <a:endParaRPr lang="en-US" sz="2000" dirty="0" smtClean="0"/>
          </a:p>
          <a:p>
            <a:pPr marL="342900" indent="-342900" algn="just">
              <a:buFontTx/>
              <a:buChar char="-"/>
            </a:pPr>
            <a:r>
              <a:rPr lang="en-US" sz="2000" dirty="0" smtClean="0"/>
              <a:t>Fracture</a:t>
            </a:r>
          </a:p>
          <a:p>
            <a:pPr marL="342900" indent="-342900" algn="just">
              <a:buFontTx/>
              <a:buChar char="-"/>
            </a:pPr>
            <a:endParaRPr lang="en-US" sz="2000" dirty="0" smtClean="0"/>
          </a:p>
          <a:p>
            <a:pPr marL="342900" indent="-342900" algn="just">
              <a:buFontTx/>
              <a:buChar char="-"/>
            </a:pPr>
            <a:r>
              <a:rPr lang="en-US" sz="2000" dirty="0" smtClean="0"/>
              <a:t>Impaired hearing from cranial nerve compression and dysfunction</a:t>
            </a:r>
          </a:p>
          <a:p>
            <a:pPr marL="342900" indent="-342900" algn="just">
              <a:buFontTx/>
              <a:buChar char="-"/>
            </a:pPr>
            <a:endParaRPr lang="en-US" sz="2000" dirty="0" smtClean="0"/>
          </a:p>
          <a:p>
            <a:pPr marL="342900" indent="-342900" algn="just">
              <a:buFontTx/>
              <a:buChar char="-"/>
            </a:pPr>
            <a:r>
              <a:rPr lang="en-US" sz="2000" dirty="0" smtClean="0"/>
              <a:t>Reduced height</a:t>
            </a:r>
          </a:p>
          <a:p>
            <a:pPr marL="342900" indent="-342900" algn="just">
              <a:buFontTx/>
              <a:buChar char="-"/>
            </a:pPr>
            <a:endParaRPr lang="en-US" sz="2000" dirty="0" smtClean="0"/>
          </a:p>
          <a:p>
            <a:pPr marL="342900" indent="-342900" algn="just">
              <a:buFontTx/>
              <a:buChar char="-"/>
            </a:pPr>
            <a:r>
              <a:rPr lang="en-US" sz="2000" dirty="0" smtClean="0"/>
              <a:t>Warm skin over the affected bone due to increased bone vascularity</a:t>
            </a:r>
          </a:p>
        </p:txBody>
      </p:sp>
    </p:spTree>
  </p:cSld>
  <p:clrMapOvr>
    <a:masterClrMapping/>
  </p:clrMapOvr>
  <p:transition spd="slow">
    <p:wipe dir="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1143000"/>
            <a:ext cx="4810997" cy="461665"/>
          </a:xfrm>
          <a:prstGeom prst="rect">
            <a:avLst/>
          </a:prstGeom>
          <a:noFill/>
        </p:spPr>
        <p:txBody>
          <a:bodyPr wrap="none" rtlCol="0">
            <a:spAutoFit/>
          </a:bodyPr>
          <a:lstStyle/>
          <a:p>
            <a:r>
              <a:rPr lang="en-US" sz="2400" b="1" dirty="0" smtClean="0"/>
              <a:t>Assessment and Diagnostic findings:</a:t>
            </a:r>
            <a:endParaRPr lang="en-US" sz="2400" b="1" dirty="0"/>
          </a:p>
        </p:txBody>
      </p:sp>
      <p:sp>
        <p:nvSpPr>
          <p:cNvPr id="4" name="TextBox 3"/>
          <p:cNvSpPr txBox="1"/>
          <p:nvPr/>
        </p:nvSpPr>
        <p:spPr>
          <a:xfrm>
            <a:off x="76200" y="1828800"/>
            <a:ext cx="6598409" cy="2246769"/>
          </a:xfrm>
          <a:prstGeom prst="rect">
            <a:avLst/>
          </a:prstGeom>
          <a:noFill/>
        </p:spPr>
        <p:txBody>
          <a:bodyPr wrap="none" rtlCol="0">
            <a:spAutoFit/>
          </a:bodyPr>
          <a:lstStyle/>
          <a:p>
            <a:pPr marL="342900" indent="-342900">
              <a:buFont typeface="Arial" pitchFamily="34" charset="0"/>
              <a:buChar char="•"/>
            </a:pPr>
            <a:r>
              <a:rPr lang="en-US" sz="2000" dirty="0" smtClean="0"/>
              <a:t>X-ray</a:t>
            </a:r>
          </a:p>
          <a:p>
            <a:pPr marL="342900" indent="-342900">
              <a:buFont typeface="Arial" pitchFamily="34" charset="0"/>
              <a:buChar char="•"/>
            </a:pPr>
            <a:endParaRPr lang="en-US" sz="2000" dirty="0" smtClean="0"/>
          </a:p>
          <a:p>
            <a:pPr marL="342900" indent="-342900">
              <a:buFont typeface="Arial" pitchFamily="34" charset="0"/>
              <a:buChar char="•"/>
            </a:pPr>
            <a:r>
              <a:rPr lang="en-US" sz="2000" dirty="0" smtClean="0"/>
              <a:t>Bone scan</a:t>
            </a:r>
          </a:p>
          <a:p>
            <a:pPr marL="342900" indent="-342900">
              <a:buFont typeface="Arial" pitchFamily="34" charset="0"/>
              <a:buChar char="•"/>
            </a:pPr>
            <a:endParaRPr lang="en-US" sz="2000" dirty="0" smtClean="0"/>
          </a:p>
          <a:p>
            <a:pPr marL="342900" indent="-342900">
              <a:buFont typeface="Arial" pitchFamily="34" charset="0"/>
              <a:buChar char="•"/>
            </a:pPr>
            <a:r>
              <a:rPr lang="en-US" sz="2000" dirty="0" smtClean="0"/>
              <a:t>Serum alkaline phosphatase concentration</a:t>
            </a:r>
          </a:p>
          <a:p>
            <a:pPr marL="342900" indent="-342900">
              <a:buFont typeface="Arial" pitchFamily="34" charset="0"/>
              <a:buChar char="•"/>
            </a:pPr>
            <a:endParaRPr lang="en-US" sz="2000" dirty="0" smtClean="0"/>
          </a:p>
          <a:p>
            <a:pPr marL="342900" indent="-342900">
              <a:buFont typeface="Arial" pitchFamily="34" charset="0"/>
              <a:buChar char="•"/>
            </a:pPr>
            <a:r>
              <a:rPr lang="en-US" sz="2000" dirty="0" smtClean="0"/>
              <a:t>Urinary hydroxyproline excretion (collagen i.e. aminoacid )</a:t>
            </a:r>
            <a:endParaRPr lang="en-US" sz="2000" dirty="0"/>
          </a:p>
        </p:txBody>
      </p:sp>
    </p:spTree>
  </p:cSld>
  <p:clrMapOvr>
    <a:masterClrMapping/>
  </p:clrMapOvr>
  <p:transition spd="slow">
    <p:wipe dir="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76200"/>
            <a:ext cx="4038600" cy="523220"/>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Paget’s Disease of bone</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1143000"/>
            <a:ext cx="2031518" cy="461665"/>
          </a:xfrm>
          <a:prstGeom prst="rect">
            <a:avLst/>
          </a:prstGeom>
          <a:noFill/>
        </p:spPr>
        <p:txBody>
          <a:bodyPr wrap="none" rtlCol="0">
            <a:spAutoFit/>
          </a:bodyPr>
          <a:lstStyle/>
          <a:p>
            <a:r>
              <a:rPr lang="en-US" sz="2400" b="1" dirty="0" smtClean="0"/>
              <a:t>Management:</a:t>
            </a:r>
            <a:endParaRPr lang="en-US" sz="2400" b="1" dirty="0"/>
          </a:p>
        </p:txBody>
      </p:sp>
      <p:sp>
        <p:nvSpPr>
          <p:cNvPr id="4" name="TextBox 3"/>
          <p:cNvSpPr txBox="1"/>
          <p:nvPr/>
        </p:nvSpPr>
        <p:spPr>
          <a:xfrm>
            <a:off x="0" y="1828800"/>
            <a:ext cx="9144000" cy="2554545"/>
          </a:xfrm>
          <a:prstGeom prst="rect">
            <a:avLst/>
          </a:prstGeom>
          <a:noFill/>
        </p:spPr>
        <p:txBody>
          <a:bodyPr wrap="square" rtlCol="0">
            <a:spAutoFit/>
          </a:bodyPr>
          <a:lstStyle/>
          <a:p>
            <a:pPr marL="457200" indent="-457200" algn="just">
              <a:buFont typeface="Wingdings" pitchFamily="2" charset="2"/>
              <a:buChar char="Ø"/>
            </a:pPr>
            <a:r>
              <a:rPr lang="en-US" sz="2000" dirty="0" smtClean="0"/>
              <a:t>NSAIDS (Non-steroidal anti-inflammatory drugs, for relieving pain and inflammation, e.g., aspirin, paracetamol, ibuprofen)</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Physical therapy, walking aids, weight control, management of fracture and hearing loss</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Anti-osteoclastic therapy for moderate to severe diseases – calcitonin, biphosponates, etc.</a:t>
            </a:r>
            <a:endParaRPr lang="en-US" sz="2000" dirty="0"/>
          </a:p>
        </p:txBody>
      </p:sp>
    </p:spTree>
  </p:cSld>
  <p:clrMapOvr>
    <a:masterClrMapping/>
  </p:clrMapOvr>
  <p:transition spd="slow">
    <p:wipe dir="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0" y="2448580"/>
            <a:ext cx="20574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Arthritis </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0" y="76200"/>
            <a:ext cx="20574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Arthritis </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762000"/>
            <a:ext cx="1543371" cy="461665"/>
          </a:xfrm>
          <a:prstGeom prst="rect">
            <a:avLst/>
          </a:prstGeom>
          <a:noFill/>
        </p:spPr>
        <p:txBody>
          <a:bodyPr wrap="none" rtlCol="0">
            <a:spAutoFit/>
          </a:bodyPr>
          <a:lstStyle/>
          <a:p>
            <a:r>
              <a:rPr lang="en-US" sz="2400" b="1" dirty="0" smtClean="0"/>
              <a:t>Definition:</a:t>
            </a:r>
            <a:endParaRPr lang="en-US" sz="2400" b="1" dirty="0"/>
          </a:p>
        </p:txBody>
      </p:sp>
      <p:sp>
        <p:nvSpPr>
          <p:cNvPr id="4" name="TextBox 3"/>
          <p:cNvSpPr txBox="1"/>
          <p:nvPr/>
        </p:nvSpPr>
        <p:spPr>
          <a:xfrm>
            <a:off x="0" y="1143000"/>
            <a:ext cx="9144000" cy="4093428"/>
          </a:xfrm>
          <a:prstGeom prst="rect">
            <a:avLst/>
          </a:prstGeom>
          <a:noFill/>
        </p:spPr>
        <p:txBody>
          <a:bodyPr wrap="square" rtlCol="0">
            <a:spAutoFit/>
          </a:bodyPr>
          <a:lstStyle/>
          <a:p>
            <a:pPr marL="457200" indent="-457200" algn="just">
              <a:buFont typeface="Wingdings" pitchFamily="2" charset="2"/>
              <a:buChar char="Ø"/>
            </a:pPr>
            <a:r>
              <a:rPr lang="en-US" sz="2000" dirty="0" smtClean="0"/>
              <a:t>It is an </a:t>
            </a:r>
            <a:r>
              <a:rPr lang="en-US" sz="2000" b="1" dirty="0" smtClean="0"/>
              <a:t>inflammation</a:t>
            </a:r>
            <a:r>
              <a:rPr lang="en-US" sz="2000" dirty="0" smtClean="0"/>
              <a:t> of joints characterised by pain, swelling and limitation of joint movement.</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err="1" smtClean="0"/>
              <a:t>Arthralgia</a:t>
            </a:r>
            <a:r>
              <a:rPr lang="en-US" sz="2000" dirty="0" smtClean="0"/>
              <a:t>: it is a term used for pain in a joint, without any associated signs of inflammation. </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Arthritis is a group of conditions involving damage to the joints of the body.</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There are over 100 different forms of arthritis. The most common form, osteoarthritis (degenerative joint disease) is a result of trauma to the joint, infection of the joint, or age. </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Other arthritis forms are rheumatoid arthritis, Gouty arthritis</a:t>
            </a:r>
          </a:p>
        </p:txBody>
      </p:sp>
      <p:pic>
        <p:nvPicPr>
          <p:cNvPr id="5" name="Picture 3"/>
          <p:cNvPicPr>
            <a:picLocks noChangeAspect="1" noChangeArrowheads="1"/>
          </p:cNvPicPr>
          <p:nvPr/>
        </p:nvPicPr>
        <p:blipFill>
          <a:blip r:embed="rId2"/>
          <a:srcRect/>
          <a:stretch>
            <a:fillRect/>
          </a:stretch>
        </p:blipFill>
        <p:spPr bwMode="auto">
          <a:xfrm>
            <a:off x="2971800" y="5181600"/>
            <a:ext cx="3810000" cy="1676400"/>
          </a:xfrm>
          <a:prstGeom prst="rect">
            <a:avLst/>
          </a:prstGeom>
          <a:noFill/>
          <a:ln w="9525">
            <a:noFill/>
            <a:miter lim="800000"/>
            <a:headEnd/>
            <a:tailEnd/>
          </a:ln>
          <a:effectLst/>
        </p:spPr>
      </p:pic>
    </p:spTree>
  </p:cSld>
  <p:clrMapOvr>
    <a:masterClrMapping/>
  </p:clrMapOvr>
  <p:transition spd="slow">
    <p:wipe dir="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29000" y="76200"/>
            <a:ext cx="20574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Arthritis </a:t>
            </a:r>
            <a:endParaRPr lang="en-US" sz="2800" b="1" dirty="0">
              <a:effectLst>
                <a:outerShdw blurRad="38100" dist="38100" dir="2700000" algn="tl">
                  <a:srgbClr val="000000">
                    <a:alpha val="43137"/>
                  </a:srgbClr>
                </a:outerShdw>
              </a:effectLst>
              <a:latin typeface="+mj-lt"/>
            </a:endParaRPr>
          </a:p>
        </p:txBody>
      </p:sp>
      <p:pic>
        <p:nvPicPr>
          <p:cNvPr id="1026" name="Picture 2"/>
          <p:cNvPicPr>
            <a:picLocks noChangeAspect="1" noChangeArrowheads="1"/>
          </p:cNvPicPr>
          <p:nvPr/>
        </p:nvPicPr>
        <p:blipFill>
          <a:blip r:embed="rId2"/>
          <a:srcRect/>
          <a:stretch>
            <a:fillRect/>
          </a:stretch>
        </p:blipFill>
        <p:spPr bwMode="auto">
          <a:xfrm>
            <a:off x="1143000" y="1039486"/>
            <a:ext cx="6822548" cy="4599314"/>
          </a:xfrm>
          <a:prstGeom prst="rect">
            <a:avLst/>
          </a:prstGeom>
          <a:noFill/>
          <a:ln w="9525">
            <a:noFill/>
            <a:miter lim="800000"/>
            <a:headEnd/>
            <a:tailEnd/>
          </a:ln>
          <a:effectLst/>
        </p:spPr>
      </p:pic>
      <p:sp>
        <p:nvSpPr>
          <p:cNvPr id="5" name="TextBox 4"/>
          <p:cNvSpPr txBox="1"/>
          <p:nvPr/>
        </p:nvSpPr>
        <p:spPr>
          <a:xfrm>
            <a:off x="0" y="6059269"/>
            <a:ext cx="9144000" cy="646331"/>
          </a:xfrm>
          <a:prstGeom prst="rect">
            <a:avLst/>
          </a:prstGeom>
          <a:noFill/>
        </p:spPr>
        <p:txBody>
          <a:bodyPr wrap="square" rtlCol="0">
            <a:spAutoFit/>
          </a:bodyPr>
          <a:lstStyle/>
          <a:p>
            <a:pPr algn="just"/>
            <a:r>
              <a:rPr lang="en-US" b="1" dirty="0" smtClean="0"/>
              <a:t>Fig: Fully-developed lesions in osteoarthritis (B), contrasted with appearance of a normal joint (A).</a:t>
            </a:r>
            <a:endParaRPr lang="en-US" b="1" dirty="0"/>
          </a:p>
        </p:txBody>
      </p:sp>
    </p:spTree>
  </p:cSld>
  <p:clrMapOvr>
    <a:masterClrMapping/>
  </p:clrMapOvr>
  <p:transition spd="slow">
    <p:wipe dir="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4200" y="237238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3429000" y="76200"/>
            <a:ext cx="20574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Arthritis </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124200" y="7620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4" name="Content Placeholder 2"/>
          <p:cNvSpPr txBox="1">
            <a:spLocks/>
          </p:cNvSpPr>
          <p:nvPr/>
        </p:nvSpPr>
        <p:spPr>
          <a:xfrm>
            <a:off x="0" y="990600"/>
            <a:ext cx="9144000" cy="5867400"/>
          </a:xfrm>
          <a:prstGeom prst="rect">
            <a:avLst/>
          </a:prstGeom>
          <a:ln>
            <a:solidFill>
              <a:schemeClr val="accent1"/>
            </a:solidFill>
          </a:ln>
        </p:spPr>
        <p:txBody>
          <a:bodyPr>
            <a:no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ea typeface="+mn-ea"/>
                <a:cs typeface="+mn-cs"/>
              </a:rPr>
              <a:t>Osteoarthritis (OA, degenerative arthritis, degenerative joint disease), is a group of diseases and mechanical abnormalities involving </a:t>
            </a:r>
            <a:r>
              <a:rPr kumimoji="0" lang="en-US" sz="2000" b="0" i="1" u="none" strike="noStrike" kern="1200" cap="none" spc="0" normalizeH="0" baseline="0" noProof="0" dirty="0" smtClean="0">
                <a:ln>
                  <a:noFill/>
                </a:ln>
                <a:solidFill>
                  <a:schemeClr val="tx1"/>
                </a:solidFill>
                <a:effectLst/>
                <a:uLnTx/>
                <a:uFillTx/>
                <a:ea typeface="+mn-ea"/>
                <a:cs typeface="+mn-cs"/>
              </a:rPr>
              <a:t>degradation of joints</a:t>
            </a:r>
            <a:r>
              <a:rPr kumimoji="0" lang="en-US" sz="2000" b="0" i="0" u="none" strike="noStrike" kern="1200" cap="none" spc="0" normalizeH="0" baseline="0" noProof="0" dirty="0" smtClean="0">
                <a:ln>
                  <a:noFill/>
                </a:ln>
                <a:solidFill>
                  <a:schemeClr val="tx1"/>
                </a:solidFill>
                <a:effectLst/>
                <a:uLnTx/>
                <a:uFillTx/>
                <a:ea typeface="+mn-ea"/>
                <a:cs typeface="+mn-cs"/>
              </a:rPr>
              <a:t>, including articular cartilage and the </a:t>
            </a:r>
            <a:r>
              <a:rPr kumimoji="0" lang="en-US" sz="2000" b="0" i="0" u="none" strike="noStrike" kern="1200" cap="none" spc="0" normalizeH="0" baseline="0" noProof="0" dirty="0" err="1" smtClean="0">
                <a:ln>
                  <a:noFill/>
                </a:ln>
                <a:solidFill>
                  <a:schemeClr val="tx1"/>
                </a:solidFill>
                <a:effectLst/>
                <a:uLnTx/>
                <a:uFillTx/>
                <a:ea typeface="+mn-ea"/>
                <a:cs typeface="+mn-cs"/>
              </a:rPr>
              <a:t>subchondral</a:t>
            </a:r>
            <a:r>
              <a:rPr kumimoji="0" lang="en-US" sz="2000" b="0" i="0" u="none" strike="noStrike" kern="1200" cap="none" spc="0" normalizeH="0" baseline="0" noProof="0" dirty="0" smtClean="0">
                <a:ln>
                  <a:noFill/>
                </a:ln>
                <a:solidFill>
                  <a:schemeClr val="tx1"/>
                </a:solidFill>
                <a:effectLst/>
                <a:uLnTx/>
                <a:uFillTx/>
                <a:ea typeface="+mn-ea"/>
                <a:cs typeface="+mn-cs"/>
              </a:rPr>
              <a:t> bone next to it.</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000" b="0" i="0" u="none" strike="noStrike" kern="1200" cap="none" spc="0" normalizeH="0" baseline="0" noProof="0" dirty="0" smtClean="0">
              <a:ln>
                <a:noFill/>
              </a:ln>
              <a:solidFill>
                <a:schemeClr val="tx1"/>
              </a:solidFill>
              <a:effectLst/>
              <a:uLnTx/>
              <a:uFillTx/>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ea typeface="+mn-ea"/>
                <a:cs typeface="+mn-cs"/>
              </a:rPr>
              <a:t>In OA, a variety of potential forces—</a:t>
            </a:r>
          </a:p>
          <a:p>
            <a:pPr marL="1143000" marR="0" lvl="2" indent="-22860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 hereditary</a:t>
            </a:r>
          </a:p>
          <a:p>
            <a:pPr marL="1143000" marR="0" lvl="2" indent="-22860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 developmental</a:t>
            </a:r>
          </a:p>
          <a:p>
            <a:pPr marL="1143000" marR="0" lvl="2" indent="-22860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 metabolic</a:t>
            </a:r>
          </a:p>
          <a:p>
            <a:pPr marL="1143000" marR="0" lvl="2" indent="-22860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lang="en-US" sz="2000" dirty="0" smtClean="0"/>
              <a:t> m</a:t>
            </a:r>
            <a:r>
              <a:rPr kumimoji="0" lang="en-US" sz="2000" b="0" i="0" u="none" strike="noStrike" kern="1200" cap="none" spc="0" normalizeH="0" baseline="0" noProof="0" dirty="0" err="1" smtClean="0">
                <a:ln>
                  <a:noFill/>
                </a:ln>
                <a:solidFill>
                  <a:schemeClr val="tx1"/>
                </a:solidFill>
                <a:effectLst/>
                <a:uLnTx/>
                <a:uFillTx/>
                <a:ea typeface="+mn-ea"/>
                <a:cs typeface="+mn-cs"/>
              </a:rPr>
              <a:t>echanical</a:t>
            </a:r>
            <a:endParaRPr kumimoji="0" lang="en-US" sz="2000" b="0" i="0" u="none" strike="noStrike" kern="1200" cap="none" spc="0" normalizeH="0" baseline="0" noProof="0" dirty="0" smtClean="0">
              <a:ln>
                <a:noFill/>
              </a:ln>
              <a:solidFill>
                <a:schemeClr val="tx1"/>
              </a:solidFill>
              <a:effectLst/>
              <a:uLnTx/>
              <a:uFillTx/>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000" b="0" i="0" u="none" strike="noStrike" kern="1200" cap="none" spc="0" normalizeH="0" baseline="0" noProof="0" dirty="0" smtClean="0">
                <a:ln>
                  <a:noFill/>
                </a:ln>
                <a:solidFill>
                  <a:schemeClr val="tx1"/>
                </a:solidFill>
                <a:effectLst/>
                <a:uLnTx/>
                <a:uFillTx/>
                <a:ea typeface="+mn-ea"/>
                <a:cs typeface="+mn-cs"/>
              </a:rPr>
              <a:t>      may initiate processes leading to loss of cartilage a strong protein matrix that lubricates and cushions the joints.</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None/>
              <a:tabLst/>
              <a:defRPr/>
            </a:pPr>
            <a:endParaRPr lang="en-US" sz="2000" dirty="0" smtClean="0"/>
          </a:p>
          <a:p>
            <a:pPr marL="457200" indent="-457200" algn="just">
              <a:buFont typeface="Arial" pitchFamily="34" charset="0"/>
              <a:buChar char="•"/>
            </a:pPr>
            <a:r>
              <a:rPr lang="en-US" sz="2000" dirty="0" smtClean="0"/>
              <a:t>Osteoarthritis (OA) rarely starts before 40, but by the age of 80 affects 80% of the population.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There are structural and functional changes in the articular cartilage, as well as changes in the collagenous matrix of tendons and ligaments.</a:t>
            </a:r>
            <a:endParaRPr kumimoji="0" lang="en-US" sz="2000" b="0" i="0" u="none" strike="noStrike" kern="1200" cap="none" spc="0" normalizeH="0" baseline="0" noProof="0" dirty="0" smtClean="0">
              <a:ln>
                <a:noFill/>
              </a:ln>
              <a:solidFill>
                <a:schemeClr val="tx1"/>
              </a:solidFill>
              <a:effectLst/>
              <a:uLnTx/>
              <a:uFillTx/>
              <a:ea typeface="+mn-ea"/>
              <a:cs typeface="+mn-cs"/>
            </a:endParaRPr>
          </a:p>
        </p:txBody>
      </p:sp>
    </p:spTree>
  </p:cSld>
  <p:clrMapOvr>
    <a:masterClrMapping/>
  </p:clrMapOvr>
  <p:transition spd="slow">
    <p:wipe dir="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4200" y="7620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1" y="2020431"/>
            <a:ext cx="9144000" cy="2246769"/>
          </a:xfrm>
          <a:prstGeom prst="rect">
            <a:avLst/>
          </a:prstGeom>
          <a:noFill/>
        </p:spPr>
        <p:txBody>
          <a:bodyPr wrap="square" rtlCol="0">
            <a:spAutoFit/>
          </a:bodyPr>
          <a:lstStyle/>
          <a:p>
            <a:pPr marL="342900" indent="-342900" algn="just">
              <a:buFont typeface="Arial" pitchFamily="34" charset="0"/>
              <a:buChar char="•"/>
            </a:pPr>
            <a:r>
              <a:rPr lang="en-US" sz="2000" dirty="0" smtClean="0"/>
              <a:t>It has been classified as:</a:t>
            </a:r>
          </a:p>
          <a:p>
            <a:pPr marL="342900" indent="-342900" algn="just">
              <a:buFont typeface="Arial" pitchFamily="34" charset="0"/>
              <a:buChar char="•"/>
            </a:pPr>
            <a:endParaRPr lang="en-US" sz="2000" dirty="0" smtClean="0"/>
          </a:p>
          <a:p>
            <a:pPr marL="800100" lvl="1" indent="-342900" algn="just">
              <a:buFont typeface="+mj-lt"/>
              <a:buAutoNum type="arabicPeriod"/>
            </a:pPr>
            <a:r>
              <a:rPr lang="en-US" sz="2000" b="1" dirty="0" smtClean="0"/>
              <a:t>primary</a:t>
            </a:r>
            <a:r>
              <a:rPr lang="en-US" sz="2000" dirty="0" smtClean="0"/>
              <a:t> (idiopathic), with no prior events or disease related to the OA. Most common in weight-bearing joints (knee and hip)</a:t>
            </a:r>
          </a:p>
          <a:p>
            <a:pPr marL="800100" lvl="1" indent="-342900" algn="just">
              <a:buFont typeface="+mj-lt"/>
              <a:buAutoNum type="arabicPeriod"/>
            </a:pPr>
            <a:endParaRPr lang="en-US" sz="2000" dirty="0" smtClean="0"/>
          </a:p>
          <a:p>
            <a:pPr marL="800100" lvl="1" indent="-342900" algn="just">
              <a:buFont typeface="+mj-lt"/>
              <a:buAutoNum type="arabicPeriod"/>
            </a:pPr>
            <a:r>
              <a:rPr lang="en-US" sz="2000" b="1" dirty="0" smtClean="0"/>
              <a:t>Secondary</a:t>
            </a:r>
            <a:r>
              <a:rPr lang="en-US" sz="2000" dirty="0" smtClean="0"/>
              <a:t>, resulting from previous joints injury or inflammatory disease; or some underlying diseases such as diabetes, ochronosis or marked obesity.</a:t>
            </a:r>
            <a:endParaRPr lang="en-US" sz="2000" dirty="0"/>
          </a:p>
        </p:txBody>
      </p:sp>
      <p:sp>
        <p:nvSpPr>
          <p:cNvPr id="4" name="TextBox 3"/>
          <p:cNvSpPr txBox="1"/>
          <p:nvPr/>
        </p:nvSpPr>
        <p:spPr>
          <a:xfrm>
            <a:off x="0" y="1138535"/>
            <a:ext cx="1944891" cy="461665"/>
          </a:xfrm>
          <a:prstGeom prst="rect">
            <a:avLst/>
          </a:prstGeom>
          <a:noFill/>
        </p:spPr>
        <p:txBody>
          <a:bodyPr wrap="none" rtlCol="0">
            <a:spAutoFit/>
          </a:bodyPr>
          <a:lstStyle/>
          <a:p>
            <a:r>
              <a:rPr lang="en-US" sz="2400" b="1" dirty="0" smtClean="0"/>
              <a:t>Classification:</a:t>
            </a:r>
            <a:endParaRPr lang="en-US" sz="2400" b="1" dirty="0"/>
          </a:p>
        </p:txBody>
      </p:sp>
    </p:spTree>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97662"/>
            <a:ext cx="9144000" cy="449353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457200" indent="-457200" algn="just">
              <a:buFont typeface="Wingdings" pitchFamily="2" charset="2"/>
              <a:buChar char="Ø"/>
            </a:pPr>
            <a:r>
              <a:rPr lang="en-US" sz="2200" dirty="0" smtClean="0">
                <a:cs typeface="Times New Roman" pitchFamily="18" charset="0"/>
              </a:rPr>
              <a:t>The </a:t>
            </a:r>
            <a:r>
              <a:rPr lang="en-US" sz="2200" b="1" dirty="0" smtClean="0">
                <a:cs typeface="Times New Roman" pitchFamily="18" charset="0"/>
              </a:rPr>
              <a:t>marrow cavity </a:t>
            </a:r>
            <a:r>
              <a:rPr lang="en-US" sz="2200" dirty="0" smtClean="0">
                <a:cs typeface="Times New Roman" pitchFamily="18" charset="0"/>
              </a:rPr>
              <a:t>and the </a:t>
            </a:r>
            <a:r>
              <a:rPr lang="en-US" sz="2200" b="1" dirty="0" smtClean="0">
                <a:cs typeface="Times New Roman" pitchFamily="18" charset="0"/>
              </a:rPr>
              <a:t>spaces of spongy bone </a:t>
            </a:r>
            <a:r>
              <a:rPr lang="en-US" sz="2200" dirty="0" smtClean="0">
                <a:cs typeface="Times New Roman" pitchFamily="18" charset="0"/>
              </a:rPr>
              <a:t>(present at the bone ends) are filled by a highly vascular tissue called </a:t>
            </a:r>
            <a:r>
              <a:rPr lang="en-US" sz="2200" b="1" dirty="0" smtClean="0">
                <a:cs typeface="Times New Roman" pitchFamily="18" charset="0"/>
              </a:rPr>
              <a:t>bone marrow</a:t>
            </a:r>
            <a:r>
              <a:rPr lang="en-US" sz="2200" dirty="0" smtClean="0">
                <a:cs typeface="Times New Roman" pitchFamily="18" charset="0"/>
              </a:rPr>
              <a:t>.</a:t>
            </a:r>
          </a:p>
          <a:p>
            <a:pPr marL="457200" indent="-457200" algn="just">
              <a:buFont typeface="Wingdings" pitchFamily="2" charset="2"/>
              <a:buChar char="Ø"/>
            </a:pPr>
            <a:endParaRPr lang="en-US" sz="2200" dirty="0" smtClean="0">
              <a:cs typeface="Times New Roman" pitchFamily="18" charset="0"/>
            </a:endParaRPr>
          </a:p>
          <a:p>
            <a:pPr marL="457200" indent="-457200" algn="just">
              <a:buFont typeface="Wingdings" pitchFamily="2" charset="2"/>
              <a:buChar char="Ø"/>
            </a:pPr>
            <a:r>
              <a:rPr lang="en-US" sz="2200" dirty="0" smtClean="0">
                <a:cs typeface="Times New Roman" pitchFamily="18" charset="0"/>
              </a:rPr>
              <a:t>At the </a:t>
            </a:r>
            <a:r>
              <a:rPr lang="en-US" sz="2200" b="1" dirty="0" smtClean="0">
                <a:cs typeface="Times New Roman" pitchFamily="18" charset="0"/>
              </a:rPr>
              <a:t>both ends </a:t>
            </a:r>
            <a:r>
              <a:rPr lang="en-US" sz="2200" dirty="0" smtClean="0">
                <a:cs typeface="Times New Roman" pitchFamily="18" charset="0"/>
              </a:rPr>
              <a:t>the marrow is </a:t>
            </a:r>
            <a:r>
              <a:rPr lang="en-US" sz="2200" b="1" dirty="0" smtClean="0">
                <a:cs typeface="Times New Roman" pitchFamily="18" charset="0"/>
              </a:rPr>
              <a:t>red</a:t>
            </a:r>
            <a:r>
              <a:rPr lang="en-US" sz="2200" dirty="0" smtClean="0">
                <a:cs typeface="Times New Roman" pitchFamily="18" charset="0"/>
              </a:rPr>
              <a:t> in colour. Apart from blood vessels this red marrow contains numerous masses of blood forming cell (</a:t>
            </a:r>
            <a:r>
              <a:rPr lang="en-US" sz="2200" b="1" dirty="0" smtClean="0">
                <a:cs typeface="Times New Roman" pitchFamily="18" charset="0"/>
              </a:rPr>
              <a:t>haemopoietic tissue</a:t>
            </a:r>
            <a:r>
              <a:rPr lang="en-US" sz="2200" dirty="0" smtClean="0">
                <a:cs typeface="Times New Roman" pitchFamily="18" charset="0"/>
              </a:rPr>
              <a:t>).</a:t>
            </a:r>
          </a:p>
          <a:p>
            <a:pPr marL="457200" indent="-457200" algn="just">
              <a:buFont typeface="Wingdings" pitchFamily="2" charset="2"/>
              <a:buChar char="Ø"/>
            </a:pPr>
            <a:endParaRPr lang="en-US" sz="2200" dirty="0" smtClean="0">
              <a:cs typeface="Times New Roman" pitchFamily="18" charset="0"/>
            </a:endParaRPr>
          </a:p>
          <a:p>
            <a:pPr marL="457200" indent="-457200" algn="just">
              <a:buFont typeface="Wingdings" pitchFamily="2" charset="2"/>
              <a:buChar char="Ø"/>
            </a:pPr>
            <a:r>
              <a:rPr lang="en-US" sz="2200" dirty="0" smtClean="0">
                <a:cs typeface="Times New Roman" pitchFamily="18" charset="0"/>
              </a:rPr>
              <a:t>In the </a:t>
            </a:r>
            <a:r>
              <a:rPr lang="en-US" sz="2200" b="1" dirty="0" smtClean="0">
                <a:cs typeface="Times New Roman" pitchFamily="18" charset="0"/>
              </a:rPr>
              <a:t>shaft </a:t>
            </a:r>
            <a:r>
              <a:rPr lang="en-US" sz="2200" dirty="0" smtClean="0">
                <a:cs typeface="Times New Roman" pitchFamily="18" charset="0"/>
              </a:rPr>
              <a:t>of the bone of an adult, the </a:t>
            </a:r>
            <a:r>
              <a:rPr lang="en-US" sz="2200" b="1" dirty="0" smtClean="0">
                <a:cs typeface="Times New Roman" pitchFamily="18" charset="0"/>
              </a:rPr>
              <a:t>marrow is yellow</a:t>
            </a:r>
            <a:r>
              <a:rPr lang="en-US" sz="2200" dirty="0" smtClean="0">
                <a:cs typeface="Times New Roman" pitchFamily="18" charset="0"/>
              </a:rPr>
              <a:t>. This yellow marrow is made up predominantly of  </a:t>
            </a:r>
            <a:r>
              <a:rPr lang="en-US" sz="2200" b="1" dirty="0" smtClean="0">
                <a:cs typeface="Times New Roman" pitchFamily="18" charset="0"/>
              </a:rPr>
              <a:t>fat cells</a:t>
            </a:r>
            <a:r>
              <a:rPr lang="en-US" sz="2200" dirty="0" smtClean="0">
                <a:cs typeface="Times New Roman" pitchFamily="18" charset="0"/>
              </a:rPr>
              <a:t>.</a:t>
            </a:r>
          </a:p>
          <a:p>
            <a:pPr marL="457200" indent="-457200" algn="just">
              <a:buFont typeface="Wingdings" pitchFamily="2" charset="2"/>
              <a:buChar char="Ø"/>
            </a:pPr>
            <a:endParaRPr lang="en-US" sz="2200" dirty="0" smtClean="0">
              <a:cs typeface="Times New Roman" pitchFamily="18" charset="0"/>
            </a:endParaRPr>
          </a:p>
          <a:p>
            <a:pPr marL="457200" indent="-457200" algn="just">
              <a:buFont typeface="Wingdings" pitchFamily="2" charset="2"/>
              <a:buChar char="Ø"/>
            </a:pPr>
            <a:r>
              <a:rPr lang="en-US" sz="2200" dirty="0" smtClean="0">
                <a:cs typeface="Times New Roman" pitchFamily="18" charset="0"/>
              </a:rPr>
              <a:t>In bones of a </a:t>
            </a:r>
            <a:r>
              <a:rPr lang="en-US" sz="2200" b="1" dirty="0" smtClean="0">
                <a:cs typeface="Times New Roman" pitchFamily="18" charset="0"/>
              </a:rPr>
              <a:t>fetus</a:t>
            </a:r>
            <a:r>
              <a:rPr lang="en-US" sz="2200" dirty="0" smtClean="0">
                <a:cs typeface="Times New Roman" pitchFamily="18" charset="0"/>
              </a:rPr>
              <a:t>, or of a </a:t>
            </a:r>
            <a:r>
              <a:rPr lang="en-US" sz="2200" b="1" dirty="0" smtClean="0">
                <a:cs typeface="Times New Roman" pitchFamily="18" charset="0"/>
              </a:rPr>
              <a:t>young child  </a:t>
            </a:r>
            <a:r>
              <a:rPr lang="en-US" sz="2200" dirty="0" smtClean="0">
                <a:cs typeface="Times New Roman" pitchFamily="18" charset="0"/>
              </a:rPr>
              <a:t>the entire </a:t>
            </a:r>
            <a:r>
              <a:rPr lang="en-US" sz="2200" b="1" dirty="0" smtClean="0">
                <a:cs typeface="Times New Roman" pitchFamily="18" charset="0"/>
              </a:rPr>
              <a:t>bone marrow is red</a:t>
            </a:r>
            <a:r>
              <a:rPr lang="en-US" sz="2200" dirty="0" smtClean="0">
                <a:cs typeface="Times New Roman" pitchFamily="18" charset="0"/>
              </a:rPr>
              <a:t>. The marrow in the shaft is gradually </a:t>
            </a:r>
            <a:r>
              <a:rPr lang="en-US" sz="2200" b="1" dirty="0" smtClean="0">
                <a:cs typeface="Times New Roman" pitchFamily="18" charset="0"/>
              </a:rPr>
              <a:t>replaced</a:t>
            </a:r>
            <a:r>
              <a:rPr lang="en-US" sz="2200" dirty="0" smtClean="0">
                <a:cs typeface="Times New Roman" pitchFamily="18" charset="0"/>
              </a:rPr>
              <a:t> by </a:t>
            </a:r>
            <a:r>
              <a:rPr lang="en-US" sz="2200" b="1" dirty="0" smtClean="0">
                <a:cs typeface="Times New Roman" pitchFamily="18" charset="0"/>
              </a:rPr>
              <a:t>yellow marrow </a:t>
            </a:r>
            <a:r>
              <a:rPr lang="en-US" sz="2200" dirty="0" smtClean="0">
                <a:cs typeface="Times New Roman" pitchFamily="18" charset="0"/>
              </a:rPr>
              <a:t>with </a:t>
            </a:r>
            <a:r>
              <a:rPr lang="en-US" sz="2200" b="1" dirty="0" smtClean="0">
                <a:cs typeface="Times New Roman" pitchFamily="18" charset="0"/>
              </a:rPr>
              <a:t>increasing age</a:t>
            </a:r>
            <a:r>
              <a:rPr lang="en-US" sz="2200" dirty="0" smtClean="0">
                <a:cs typeface="Times New Roman" pitchFamily="18" charset="0"/>
              </a:rPr>
              <a:t>.</a:t>
            </a:r>
            <a:endParaRPr lang="en-US" sz="2200" dirty="0">
              <a:cs typeface="Times New Roman" pitchFamily="18" charset="0"/>
            </a:endParaRPr>
          </a:p>
        </p:txBody>
      </p:sp>
      <p:sp>
        <p:nvSpPr>
          <p:cNvPr id="3" name="TextBox 2"/>
          <p:cNvSpPr txBox="1"/>
          <p:nvPr/>
        </p:nvSpPr>
        <p:spPr>
          <a:xfrm>
            <a:off x="2980046" y="76200"/>
            <a:ext cx="281115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Bone</a:t>
            </a:r>
            <a:endParaRPr lang="en-US" sz="2800" b="1" dirty="0">
              <a:effectLst>
                <a:outerShdw blurRad="38100" dist="38100" dir="2700000" algn="tl">
                  <a:srgbClr val="000000">
                    <a:alpha val="43137"/>
                  </a:srgbClr>
                </a:outerShdw>
              </a:effectLst>
              <a:latin typeface="+mj-lt"/>
            </a:endParaRPr>
          </a:p>
        </p:txBody>
      </p:sp>
    </p:spTree>
  </p:cSld>
  <p:clrMapOvr>
    <a:masterClrMapping/>
  </p:clrMapOvr>
  <p:transition spd="slow">
    <p:wipe dir="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1723072"/>
            <a:ext cx="8763000" cy="1938992"/>
          </a:xfrm>
          <a:prstGeom prst="rect">
            <a:avLst/>
          </a:prstGeom>
          <a:noFill/>
        </p:spPr>
        <p:txBody>
          <a:bodyPr wrap="square" rtlCol="0">
            <a:spAutoFit/>
          </a:bodyPr>
          <a:lstStyle/>
          <a:p>
            <a:pPr marL="400050" indent="-400050" algn="just">
              <a:buAutoNum type="romanLcPeriod"/>
            </a:pPr>
            <a:r>
              <a:rPr lang="en-US" sz="2000" dirty="0" smtClean="0"/>
              <a:t>The </a:t>
            </a:r>
            <a:r>
              <a:rPr lang="en-US" sz="2000" b="1" dirty="0" smtClean="0"/>
              <a:t>biomaterial properties </a:t>
            </a:r>
            <a:r>
              <a:rPr lang="en-US" sz="2000" dirty="0" smtClean="0"/>
              <a:t>of the articular cartilage and </a:t>
            </a:r>
            <a:r>
              <a:rPr lang="en-US" sz="2000" dirty="0" err="1" smtClean="0"/>
              <a:t>subchondral</a:t>
            </a:r>
            <a:r>
              <a:rPr lang="en-US" sz="2000" dirty="0" smtClean="0"/>
              <a:t> bone are </a:t>
            </a:r>
            <a:r>
              <a:rPr lang="en-US" sz="2000" b="1" dirty="0" smtClean="0"/>
              <a:t>normal</a:t>
            </a:r>
            <a:r>
              <a:rPr lang="en-US" sz="2000" dirty="0" smtClean="0"/>
              <a:t>, but </a:t>
            </a:r>
            <a:r>
              <a:rPr lang="en-US" sz="2000" b="1" dirty="0" smtClean="0"/>
              <a:t>excessive loading of joints </a:t>
            </a:r>
            <a:r>
              <a:rPr lang="en-US" sz="2000" dirty="0" smtClean="0"/>
              <a:t>causes the tissues to fail</a:t>
            </a:r>
          </a:p>
          <a:p>
            <a:pPr marL="400050" indent="-400050" algn="just">
              <a:buAutoNum type="romanLcPeriod"/>
            </a:pPr>
            <a:endParaRPr lang="en-US" sz="2000" dirty="0" smtClean="0"/>
          </a:p>
          <a:p>
            <a:pPr marL="400050" indent="-400050" algn="just">
              <a:buAutoNum type="romanLcPeriod"/>
            </a:pPr>
            <a:endParaRPr lang="en-US" sz="2000" dirty="0" smtClean="0"/>
          </a:p>
          <a:p>
            <a:pPr marL="400050" indent="-400050" algn="just">
              <a:buAutoNum type="romanLcPeriod"/>
            </a:pPr>
            <a:r>
              <a:rPr lang="en-US" sz="2000" dirty="0" smtClean="0"/>
              <a:t>The applied load is reasonable, but the </a:t>
            </a:r>
            <a:r>
              <a:rPr lang="en-US" sz="2000" b="1" dirty="0" smtClean="0"/>
              <a:t>biomaterial properties of the cartilage or bone are inferior or lesser</a:t>
            </a:r>
            <a:endParaRPr lang="en-US" sz="2000" b="1" dirty="0"/>
          </a:p>
        </p:txBody>
      </p:sp>
      <p:sp>
        <p:nvSpPr>
          <p:cNvPr id="3" name="TextBox 2"/>
          <p:cNvSpPr txBox="1"/>
          <p:nvPr/>
        </p:nvSpPr>
        <p:spPr>
          <a:xfrm>
            <a:off x="3124200" y="7620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5" name="TextBox 4"/>
          <p:cNvSpPr txBox="1"/>
          <p:nvPr/>
        </p:nvSpPr>
        <p:spPr>
          <a:xfrm>
            <a:off x="0" y="1138535"/>
            <a:ext cx="2031518" cy="461665"/>
          </a:xfrm>
          <a:prstGeom prst="rect">
            <a:avLst/>
          </a:prstGeom>
          <a:noFill/>
        </p:spPr>
        <p:txBody>
          <a:bodyPr wrap="none" rtlCol="0">
            <a:spAutoFit/>
          </a:bodyPr>
          <a:lstStyle/>
          <a:p>
            <a:r>
              <a:rPr lang="en-US" sz="2400" b="1" dirty="0" smtClean="0"/>
              <a:t>Pathogenesis:</a:t>
            </a:r>
            <a:endParaRPr lang="en-US" sz="2400" b="1" dirty="0"/>
          </a:p>
        </p:txBody>
      </p:sp>
    </p:spTree>
  </p:cSld>
  <p:clrMapOvr>
    <a:masterClrMapping/>
  </p:clrMapOvr>
  <p:transition spd="slow">
    <p:wipe dir="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4200" y="7620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3429000" y="914400"/>
            <a:ext cx="1851020"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smtClean="0"/>
              <a:t>Mechanical injury</a:t>
            </a:r>
            <a:endParaRPr lang="en-US" dirty="0"/>
          </a:p>
        </p:txBody>
      </p:sp>
      <p:sp>
        <p:nvSpPr>
          <p:cNvPr id="4" name="TextBox 3"/>
          <p:cNvSpPr txBox="1"/>
          <p:nvPr/>
        </p:nvSpPr>
        <p:spPr>
          <a:xfrm>
            <a:off x="0" y="1524000"/>
            <a:ext cx="2974789"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smtClean="0"/>
              <a:t>Genetic and hormonal factors</a:t>
            </a:r>
            <a:endParaRPr lang="en-US" dirty="0"/>
          </a:p>
        </p:txBody>
      </p:sp>
      <p:sp>
        <p:nvSpPr>
          <p:cNvPr id="5" name="TextBox 4"/>
          <p:cNvSpPr txBox="1"/>
          <p:nvPr/>
        </p:nvSpPr>
        <p:spPr>
          <a:xfrm>
            <a:off x="6267626" y="1600200"/>
            <a:ext cx="2266774"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smtClean="0"/>
              <a:t>Previous joint damage</a:t>
            </a:r>
            <a:endParaRPr lang="en-US" dirty="0"/>
          </a:p>
        </p:txBody>
      </p:sp>
      <p:sp>
        <p:nvSpPr>
          <p:cNvPr id="6" name="TextBox 5"/>
          <p:cNvSpPr txBox="1"/>
          <p:nvPr/>
        </p:nvSpPr>
        <p:spPr>
          <a:xfrm>
            <a:off x="3200400" y="2438400"/>
            <a:ext cx="2426177"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smtClean="0"/>
              <a:t>Chondrocytes Response</a:t>
            </a:r>
            <a:endParaRPr lang="en-US" dirty="0"/>
          </a:p>
        </p:txBody>
      </p:sp>
      <p:sp>
        <p:nvSpPr>
          <p:cNvPr id="7" name="TextBox 6"/>
          <p:cNvSpPr txBox="1"/>
          <p:nvPr/>
        </p:nvSpPr>
        <p:spPr>
          <a:xfrm>
            <a:off x="457200" y="2450068"/>
            <a:ext cx="817083"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smtClean="0"/>
              <a:t>Others</a:t>
            </a:r>
            <a:endParaRPr lang="en-US" dirty="0"/>
          </a:p>
        </p:txBody>
      </p:sp>
      <p:sp>
        <p:nvSpPr>
          <p:cNvPr id="8" name="TextBox 7"/>
          <p:cNvSpPr txBox="1"/>
          <p:nvPr/>
        </p:nvSpPr>
        <p:spPr>
          <a:xfrm>
            <a:off x="3323090" y="3352800"/>
            <a:ext cx="2087110"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smtClean="0"/>
              <a:t>Release of cytokines</a:t>
            </a:r>
            <a:endParaRPr lang="en-US" dirty="0"/>
          </a:p>
        </p:txBody>
      </p:sp>
      <p:sp>
        <p:nvSpPr>
          <p:cNvPr id="9" name="TextBox 8"/>
          <p:cNvSpPr txBox="1"/>
          <p:nvPr/>
        </p:nvSpPr>
        <p:spPr>
          <a:xfrm>
            <a:off x="2133600" y="4258270"/>
            <a:ext cx="4419600" cy="92333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Stimulation, production and release of </a:t>
            </a:r>
            <a:r>
              <a:rPr lang="en-US" dirty="0" err="1" smtClean="0"/>
              <a:t>proteolytic</a:t>
            </a:r>
            <a:r>
              <a:rPr lang="en-US" dirty="0" smtClean="0"/>
              <a:t> enzymes,</a:t>
            </a:r>
          </a:p>
          <a:p>
            <a:pPr algn="ctr"/>
            <a:r>
              <a:rPr lang="en-US" dirty="0" err="1" smtClean="0"/>
              <a:t>metalloprotease</a:t>
            </a:r>
            <a:r>
              <a:rPr lang="en-US" dirty="0" smtClean="0"/>
              <a:t>, </a:t>
            </a:r>
            <a:r>
              <a:rPr lang="en-US" dirty="0" err="1" smtClean="0"/>
              <a:t>collagenase</a:t>
            </a:r>
            <a:endParaRPr lang="en-US" dirty="0" smtClean="0"/>
          </a:p>
        </p:txBody>
      </p:sp>
      <p:sp>
        <p:nvSpPr>
          <p:cNvPr id="10" name="TextBox 9"/>
          <p:cNvSpPr txBox="1"/>
          <p:nvPr/>
        </p:nvSpPr>
        <p:spPr>
          <a:xfrm>
            <a:off x="1990424" y="5726668"/>
            <a:ext cx="4791376" cy="369332"/>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smtClean="0"/>
              <a:t>Resulting damage predisposes to further damage</a:t>
            </a:r>
            <a:endParaRPr lang="en-US" dirty="0"/>
          </a:p>
        </p:txBody>
      </p:sp>
      <p:cxnSp>
        <p:nvCxnSpPr>
          <p:cNvPr id="12" name="Straight Arrow Connector 11"/>
          <p:cNvCxnSpPr/>
          <p:nvPr/>
        </p:nvCxnSpPr>
        <p:spPr>
          <a:xfrm rot="5400000">
            <a:off x="3923506" y="1866106"/>
            <a:ext cx="838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rot="5400000">
            <a:off x="4152503" y="3085703"/>
            <a:ext cx="381000" cy="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rot="5400000">
            <a:off x="4153297" y="5447903"/>
            <a:ext cx="381000" cy="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rot="5400000">
            <a:off x="4153297" y="4000103"/>
            <a:ext cx="381000" cy="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828800" y="2438400"/>
            <a:ext cx="1219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5400000">
            <a:off x="1600200" y="2209800"/>
            <a:ext cx="4572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rot="5400000">
            <a:off x="6704806" y="2361406"/>
            <a:ext cx="4572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10800000">
            <a:off x="1600200" y="5943600"/>
            <a:ext cx="3048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5400000">
            <a:off x="76200" y="4419600"/>
            <a:ext cx="30480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1447800" y="2667000"/>
            <a:ext cx="1600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1600200" y="2895600"/>
            <a:ext cx="13716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rot="10800000" flipV="1">
            <a:off x="5791200" y="2590800"/>
            <a:ext cx="11430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2743200" y="6477000"/>
            <a:ext cx="3744936" cy="369332"/>
          </a:xfrm>
          <a:prstGeom prst="rect">
            <a:avLst/>
          </a:prstGeom>
          <a:noFill/>
        </p:spPr>
        <p:txBody>
          <a:bodyPr wrap="none" rtlCol="0">
            <a:spAutoFit/>
          </a:bodyPr>
          <a:lstStyle/>
          <a:p>
            <a:r>
              <a:rPr lang="en-US" b="1" dirty="0" smtClean="0"/>
              <a:t>Fig: Pathophysiology of osteoarthritis</a:t>
            </a:r>
            <a:endParaRPr lang="en-US" b="1" dirty="0"/>
          </a:p>
        </p:txBody>
      </p:sp>
    </p:spTree>
  </p:cSld>
  <p:clrMapOvr>
    <a:masterClrMapping/>
  </p:clrMapOvr>
  <p:transition spd="slow">
    <p:wipe dir="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4200" y="76200"/>
            <a:ext cx="23622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en-US" sz="2800" b="1" dirty="0" smtClean="0">
                <a:effectLst>
                  <a:outerShdw blurRad="38100" dist="38100" dir="2700000" algn="tl">
                    <a:srgbClr val="000000">
                      <a:alpha val="43137"/>
                    </a:srgbClr>
                  </a:outerShdw>
                </a:effectLst>
                <a:latin typeface="+mj-lt"/>
              </a:rPr>
              <a:t>Osteoarthritis  </a:t>
            </a:r>
            <a:endParaRPr lang="en-US" sz="2800" b="1" dirty="0">
              <a:effectLst>
                <a:outerShdw blurRad="38100" dist="38100" dir="2700000" algn="tl">
                  <a:srgbClr val="000000">
                    <a:alpha val="43137"/>
                  </a:srgbClr>
                </a:outerShdw>
              </a:effectLst>
              <a:latin typeface="+mj-lt"/>
            </a:endParaRPr>
          </a:p>
        </p:txBody>
      </p:sp>
      <p:sp>
        <p:nvSpPr>
          <p:cNvPr id="3" name="TextBox 2"/>
          <p:cNvSpPr txBox="1"/>
          <p:nvPr/>
        </p:nvSpPr>
        <p:spPr>
          <a:xfrm>
            <a:off x="0" y="990600"/>
            <a:ext cx="9144000" cy="5909310"/>
          </a:xfrm>
          <a:prstGeom prst="rect">
            <a:avLst/>
          </a:prstGeom>
          <a:noFill/>
        </p:spPr>
        <p:txBody>
          <a:bodyPr wrap="square" rtlCol="0">
            <a:spAutoFit/>
          </a:bodyPr>
          <a:lstStyle/>
          <a:p>
            <a:pPr algn="just"/>
            <a:r>
              <a:rPr lang="en-US" sz="2000" b="1" dirty="0" smtClean="0"/>
              <a:t>Clinical features:</a:t>
            </a:r>
          </a:p>
          <a:p>
            <a:pPr algn="just"/>
            <a:endParaRPr lang="en-US" dirty="0" smtClean="0"/>
          </a:p>
          <a:p>
            <a:pPr marL="342900" indent="-342900" algn="just">
              <a:buFont typeface="Arial" pitchFamily="34" charset="0"/>
              <a:buChar char="•"/>
            </a:pPr>
            <a:r>
              <a:rPr lang="en-US" dirty="0" smtClean="0"/>
              <a:t>Pain</a:t>
            </a:r>
          </a:p>
          <a:p>
            <a:pPr marL="800100" lvl="1" indent="-342900" algn="just">
              <a:buFont typeface="Courier New" pitchFamily="49" charset="0"/>
              <a:buChar char="o"/>
            </a:pPr>
            <a:r>
              <a:rPr lang="en-US" dirty="0" smtClean="0"/>
              <a:t>Age &gt; 45 years (often &gt;60)</a:t>
            </a:r>
          </a:p>
          <a:p>
            <a:pPr marL="800100" lvl="1" indent="-342900" algn="just">
              <a:buFont typeface="Courier New" pitchFamily="49" charset="0"/>
              <a:buChar char="o"/>
            </a:pPr>
            <a:r>
              <a:rPr lang="en-US" dirty="0" smtClean="0"/>
              <a:t>Insidious onset over months and years</a:t>
            </a:r>
          </a:p>
          <a:p>
            <a:pPr marL="800100" lvl="1" indent="-342900" algn="just">
              <a:buFont typeface="Courier New" pitchFamily="49" charset="0"/>
              <a:buChar char="o"/>
            </a:pPr>
            <a:r>
              <a:rPr lang="en-US" dirty="0" smtClean="0"/>
              <a:t>Mainly related to movements and weight-bearing, relieved by rest</a:t>
            </a:r>
          </a:p>
          <a:p>
            <a:pPr marL="800100" lvl="1" indent="-342900" algn="just">
              <a:buFont typeface="Courier New" pitchFamily="49" charset="0"/>
              <a:buChar char="o"/>
            </a:pPr>
            <a:r>
              <a:rPr lang="en-US" dirty="0" smtClean="0"/>
              <a:t>Usually only one or a few joints painful (not multiple regional pain)</a:t>
            </a:r>
          </a:p>
          <a:p>
            <a:pPr lvl="1" algn="just"/>
            <a:endParaRPr lang="en-US" dirty="0" smtClean="0"/>
          </a:p>
          <a:p>
            <a:pPr marL="342900" indent="-342900" algn="just">
              <a:buFont typeface="Arial" pitchFamily="34" charset="0"/>
              <a:buChar char="•"/>
            </a:pPr>
            <a:r>
              <a:rPr lang="en-US" dirty="0" smtClean="0"/>
              <a:t>Restricted movements</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Palpable, sometimes audible, coarse crepitus due to rough articular surfaces</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Bony swelling around joint margins</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Deformity</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Joint-line or periarticular tenderness</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Muscle weakness, wasting</a:t>
            </a:r>
          </a:p>
          <a:p>
            <a:pPr marL="342900" indent="-342900" algn="just">
              <a:buFont typeface="Arial" pitchFamily="34" charset="0"/>
              <a:buChar char="•"/>
            </a:pPr>
            <a:endParaRPr lang="en-US" dirty="0" smtClean="0"/>
          </a:p>
          <a:p>
            <a:pPr marL="342900" indent="-342900" algn="just">
              <a:buFont typeface="Arial" pitchFamily="34" charset="0"/>
              <a:buChar char="•"/>
            </a:pPr>
            <a:r>
              <a:rPr lang="en-US" dirty="0" smtClean="0"/>
              <a:t>No or only mild synovitis (effusion, increased warmth)</a:t>
            </a:r>
            <a:endParaRPr lang="en-US" dirty="0"/>
          </a:p>
        </p:txBody>
      </p:sp>
    </p:spTree>
  </p:cSld>
  <p:clrMapOvr>
    <a:masterClrMapping/>
  </p:clrMapOvr>
  <p:transition spd="slow">
    <p:wipe dir="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9800" y="244858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Tree>
  </p:cSld>
  <p:clrMapOvr>
    <a:masterClrMapping/>
  </p:clrMapOvr>
  <p:transition spd="slow">
    <p:wipe dir="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098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
        <p:nvSpPr>
          <p:cNvPr id="4" name="Content Placeholder 2"/>
          <p:cNvSpPr txBox="1">
            <a:spLocks/>
          </p:cNvSpPr>
          <p:nvPr/>
        </p:nvSpPr>
        <p:spPr>
          <a:xfrm>
            <a:off x="0" y="685800"/>
            <a:ext cx="9144000" cy="6096000"/>
          </a:xfrm>
          <a:prstGeom prst="rect">
            <a:avLst/>
          </a:prstGeom>
          <a:ln>
            <a:solidFill>
              <a:schemeClr val="accent1"/>
            </a:solidFill>
          </a:ln>
        </p:spPr>
        <p:txBody>
          <a:bodyPr>
            <a:norm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ea typeface="+mn-ea"/>
                <a:cs typeface="+mn-cs"/>
              </a:rPr>
              <a:t>Rheumatoid arthritis (RA) is a </a:t>
            </a:r>
          </a:p>
          <a:p>
            <a:pPr marL="742950" marR="0" lvl="1" indent="-28575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chronic, systemic inflammatory disorder </a:t>
            </a:r>
          </a:p>
          <a:p>
            <a:pPr marL="742950" marR="0" lvl="1" indent="-28575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that may affect many tissues and organs</a:t>
            </a:r>
          </a:p>
          <a:p>
            <a:pPr marL="742950" marR="0" lvl="1" indent="-28575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 but principally attacks the joints producing an inflammatory synovitis </a:t>
            </a:r>
          </a:p>
          <a:p>
            <a:pPr marL="742950" marR="0" lvl="1" indent="-285750" algn="just" defTabSz="914400" rtl="0" eaLnBrk="1" fontAlgn="auto" latinLnBrk="0" hangingPunct="1">
              <a:lnSpc>
                <a:spcPct val="100000"/>
              </a:lnSpc>
              <a:spcBef>
                <a:spcPct val="20000"/>
              </a:spcBef>
              <a:spcAft>
                <a:spcPts val="0"/>
              </a:spcAft>
              <a:buClrTx/>
              <a:buSzTx/>
              <a:buFont typeface="Wingdings" pitchFamily="2" charset="2"/>
              <a:buChar char="ü"/>
              <a:tabLst/>
              <a:defRPr/>
            </a:pPr>
            <a:r>
              <a:rPr kumimoji="0" lang="en-US" sz="2000" b="0" i="0" u="none" strike="noStrike" kern="1200" cap="none" spc="0" normalizeH="0" baseline="0" noProof="0" dirty="0" smtClean="0">
                <a:ln>
                  <a:noFill/>
                </a:ln>
                <a:solidFill>
                  <a:schemeClr val="tx1"/>
                </a:solidFill>
                <a:effectLst/>
                <a:uLnTx/>
                <a:uFillTx/>
                <a:ea typeface="+mn-ea"/>
                <a:cs typeface="+mn-cs"/>
              </a:rPr>
              <a:t>that often progresses to destruction of the articular cartilage and </a:t>
            </a:r>
            <a:r>
              <a:rPr kumimoji="0" lang="en-US" sz="2000" b="0" i="0" u="none" strike="noStrike" kern="1200" cap="none" spc="0" normalizeH="0" baseline="0" noProof="0" dirty="0" err="1" smtClean="0">
                <a:ln>
                  <a:noFill/>
                </a:ln>
                <a:solidFill>
                  <a:schemeClr val="tx1"/>
                </a:solidFill>
                <a:effectLst/>
                <a:uLnTx/>
                <a:uFillTx/>
                <a:ea typeface="+mn-ea"/>
                <a:cs typeface="+mn-cs"/>
              </a:rPr>
              <a:t>ankylosis</a:t>
            </a:r>
            <a:r>
              <a:rPr kumimoji="0" lang="en-US" sz="2000" b="0" i="0" u="none" strike="noStrike" kern="1200" cap="none" spc="0" normalizeH="0" baseline="0" noProof="0" dirty="0" smtClean="0">
                <a:ln>
                  <a:noFill/>
                </a:ln>
                <a:solidFill>
                  <a:schemeClr val="tx1"/>
                </a:solidFill>
                <a:effectLst/>
                <a:uLnTx/>
                <a:uFillTx/>
                <a:ea typeface="+mn-ea"/>
                <a:cs typeface="+mn-cs"/>
              </a:rPr>
              <a:t> of the joints.</a:t>
            </a:r>
          </a:p>
          <a:p>
            <a:pPr marL="742950" marR="0" lvl="1" indent="-285750" algn="just" defTabSz="914400" rtl="0" eaLnBrk="1" fontAlgn="auto" latinLnBrk="0" hangingPunct="1">
              <a:lnSpc>
                <a:spcPct val="100000"/>
              </a:lnSpc>
              <a:spcBef>
                <a:spcPct val="20000"/>
              </a:spcBef>
              <a:spcAft>
                <a:spcPts val="0"/>
              </a:spcAft>
              <a:buClrTx/>
              <a:buSzTx/>
              <a:buFont typeface="Wingdings" pitchFamily="2" charset="2"/>
              <a:buChar char="ü"/>
              <a:tabLst/>
              <a:defRPr/>
            </a:pPr>
            <a:endParaRPr kumimoji="0" lang="en-US" sz="1000" b="0" i="0" u="none" strike="noStrike" kern="1200" cap="none" spc="0" normalizeH="0" baseline="0" noProof="0" dirty="0" smtClean="0">
              <a:ln>
                <a:noFill/>
              </a:ln>
              <a:solidFill>
                <a:schemeClr val="tx1"/>
              </a:solidFill>
              <a:effectLst/>
              <a:uLnTx/>
              <a:uFillTx/>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ea typeface="+mn-ea"/>
                <a:cs typeface="+mn-cs"/>
              </a:rPr>
              <a:t>Rheumatoid arthritis can also produce diffuse inflammation in the lungs, pericardium, pleura, and sclera, and also nodular lesions, most common in subcutaneous tissue under the skin. </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100" b="0" i="0" u="none" strike="noStrike" kern="1200" cap="none" spc="0" normalizeH="0" baseline="0" noProof="0" dirty="0" smtClean="0">
              <a:ln>
                <a:noFill/>
              </a:ln>
              <a:solidFill>
                <a:schemeClr val="tx1"/>
              </a:solidFill>
              <a:effectLst/>
              <a:uLnTx/>
              <a:uFillTx/>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ea typeface="+mn-ea"/>
                <a:cs typeface="+mn-cs"/>
              </a:rPr>
              <a:t>Although the cause of rheumatoid arthritis is unknown, </a:t>
            </a:r>
            <a:r>
              <a:rPr kumimoji="0" lang="en-US" sz="2000" b="1" i="0" u="none" strike="noStrike" kern="1200" cap="none" spc="0" normalizeH="0" baseline="0" noProof="0" dirty="0" smtClean="0">
                <a:ln>
                  <a:noFill/>
                </a:ln>
                <a:solidFill>
                  <a:schemeClr val="tx1"/>
                </a:solidFill>
                <a:effectLst/>
                <a:uLnTx/>
                <a:uFillTx/>
                <a:ea typeface="+mn-ea"/>
                <a:cs typeface="+mn-cs"/>
              </a:rPr>
              <a:t>autoimmunity</a:t>
            </a:r>
            <a:r>
              <a:rPr kumimoji="0" lang="en-US" sz="2000" b="0" i="0" u="none" strike="noStrike" kern="1200" cap="none" spc="0" normalizeH="0" baseline="0" noProof="0" dirty="0" smtClean="0">
                <a:ln>
                  <a:noFill/>
                </a:ln>
                <a:solidFill>
                  <a:schemeClr val="tx1"/>
                </a:solidFill>
                <a:effectLst/>
                <a:uLnTx/>
                <a:uFillTx/>
                <a:ea typeface="+mn-ea"/>
                <a:cs typeface="+mn-cs"/>
              </a:rPr>
              <a:t> plays a pivotal role in its chronicity and progression.</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400" b="0" i="0" u="none" strike="noStrike" kern="1200" cap="none" spc="0" normalizeH="0" baseline="0" noProof="0" dirty="0" smtClean="0">
              <a:ln>
                <a:noFill/>
              </a:ln>
              <a:solidFill>
                <a:schemeClr val="tx1"/>
              </a:solidFill>
              <a:effectLst/>
              <a:uLnTx/>
              <a:uFillTx/>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prstClr val="black"/>
                </a:solidFill>
                <a:effectLst/>
                <a:uLnTx/>
                <a:uFillTx/>
                <a:ea typeface="+mn-ea"/>
                <a:cs typeface="+mn-cs"/>
              </a:rPr>
              <a:t>About 1% of the world's population is afflicted by rheumatoid arthritis, women three times more often than men. </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lang="en-US" sz="1100" dirty="0" smtClean="0">
              <a:solidFill>
                <a:prstClr val="black"/>
              </a:solidFill>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prstClr val="black"/>
                </a:solidFill>
                <a:effectLst/>
                <a:uLnTx/>
                <a:uFillTx/>
                <a:ea typeface="+mn-ea"/>
                <a:cs typeface="+mn-cs"/>
              </a:rPr>
              <a:t>Onset is most frequent between the ages of 40 and 50, but people of any age can be affected. </a:t>
            </a:r>
          </a:p>
        </p:txBody>
      </p:sp>
    </p:spTree>
  </p:cSld>
  <p:clrMapOvr>
    <a:masterClrMapping/>
  </p:clrMapOvr>
  <p:transition spd="slow">
    <p:wipe dir="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5029200" y="0"/>
            <a:ext cx="3962400" cy="6858000"/>
          </a:xfrm>
          <a:prstGeom prst="rect">
            <a:avLst/>
          </a:prstGeom>
          <a:noFill/>
          <a:ln w="9525">
            <a:noFill/>
            <a:miter lim="800000"/>
            <a:headEnd/>
            <a:tailEnd/>
          </a:ln>
          <a:effectLst/>
        </p:spPr>
      </p:pic>
      <p:sp>
        <p:nvSpPr>
          <p:cNvPr id="5" name="TextBox 4"/>
          <p:cNvSpPr txBox="1"/>
          <p:nvPr/>
        </p:nvSpPr>
        <p:spPr>
          <a:xfrm>
            <a:off x="3810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
        <p:nvSpPr>
          <p:cNvPr id="6" name="Rectangle 5"/>
          <p:cNvSpPr/>
          <p:nvPr/>
        </p:nvSpPr>
        <p:spPr>
          <a:xfrm>
            <a:off x="381000" y="6412468"/>
            <a:ext cx="4135427" cy="369332"/>
          </a:xfrm>
          <a:prstGeom prst="rect">
            <a:avLst/>
          </a:prstGeom>
        </p:spPr>
        <p:txBody>
          <a:bodyPr wrap="none">
            <a:spAutoFit/>
          </a:bodyPr>
          <a:lstStyle/>
          <a:p>
            <a:r>
              <a:rPr lang="en-US" b="1" dirty="0" smtClean="0"/>
              <a:t>Fig: Pathogenesis of rheumatoid arthritis.</a:t>
            </a:r>
            <a:endParaRPr lang="en-US" b="1" dirty="0"/>
          </a:p>
        </p:txBody>
      </p:sp>
      <p:sp>
        <p:nvSpPr>
          <p:cNvPr id="7" name="Rectangle 6"/>
          <p:cNvSpPr/>
          <p:nvPr/>
        </p:nvSpPr>
        <p:spPr>
          <a:xfrm>
            <a:off x="0" y="1371600"/>
            <a:ext cx="1954959" cy="461665"/>
          </a:xfrm>
          <a:prstGeom prst="rect">
            <a:avLst/>
          </a:prstGeom>
        </p:spPr>
        <p:txBody>
          <a:bodyPr wrap="none">
            <a:spAutoFit/>
          </a:bodyPr>
          <a:lstStyle/>
          <a:p>
            <a:r>
              <a:rPr lang="en-US" sz="2400" b="1" dirty="0" smtClean="0"/>
              <a:t>Pathogenesis:</a:t>
            </a:r>
            <a:endParaRPr lang="en-US" sz="2400" dirty="0"/>
          </a:p>
        </p:txBody>
      </p:sp>
      <p:sp>
        <p:nvSpPr>
          <p:cNvPr id="8" name="Rectangle 7"/>
          <p:cNvSpPr/>
          <p:nvPr/>
        </p:nvSpPr>
        <p:spPr>
          <a:xfrm>
            <a:off x="0" y="1905000"/>
            <a:ext cx="4495800" cy="1477328"/>
          </a:xfrm>
          <a:prstGeom prst="rect">
            <a:avLst/>
          </a:prstGeom>
        </p:spPr>
        <p:txBody>
          <a:bodyPr wrap="square">
            <a:spAutoFit/>
          </a:bodyPr>
          <a:lstStyle/>
          <a:p>
            <a:pPr algn="just"/>
            <a:r>
              <a:rPr lang="en-US" dirty="0" smtClean="0"/>
              <a:t>Present concept on etiology and pathogenesis proposes that RA occurs in an </a:t>
            </a:r>
            <a:r>
              <a:rPr lang="en-US" i="1" dirty="0" smtClean="0"/>
              <a:t>immunogenetically predisposed individual to the effect of microbial agents acting as trigger antigen. </a:t>
            </a:r>
          </a:p>
        </p:txBody>
      </p:sp>
    </p:spTree>
  </p:cSld>
  <p:clrMapOvr>
    <a:masterClrMapping/>
  </p:clrMapOvr>
  <p:transition spd="slow">
    <p:wipe dir="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917912"/>
            <a:ext cx="9144000" cy="5940088"/>
          </a:xfrm>
          <a:prstGeom prst="rect">
            <a:avLst/>
          </a:prstGeom>
        </p:spPr>
        <p:txBody>
          <a:bodyPr wrap="square">
            <a:spAutoFit/>
          </a:bodyPr>
          <a:lstStyle/>
          <a:p>
            <a:pPr algn="just"/>
            <a:r>
              <a:rPr lang="en-US" dirty="0" smtClean="0"/>
              <a:t>The proposed events in </a:t>
            </a:r>
            <a:r>
              <a:rPr lang="en-US" b="1" dirty="0" smtClean="0"/>
              <a:t>immunopathogenesis </a:t>
            </a:r>
            <a:r>
              <a:rPr lang="en-US" dirty="0" smtClean="0"/>
              <a:t>of RA are as under</a:t>
            </a:r>
            <a:r>
              <a:rPr lang="en-US" b="1" dirty="0" smtClean="0"/>
              <a:t>:</a:t>
            </a:r>
          </a:p>
          <a:p>
            <a:pPr marL="800100" lvl="1" indent="-342900" algn="just">
              <a:buFont typeface="+mj-lt"/>
              <a:buAutoNum type="arabicPeriod"/>
            </a:pPr>
            <a:r>
              <a:rPr lang="en-US" dirty="0" smtClean="0"/>
              <a:t>In response to antigenic exposure (e.g. infectious agent) in a genetically predisposed individual (HLA-DR), </a:t>
            </a:r>
            <a:r>
              <a:rPr lang="en-US" b="1" i="1" dirty="0" smtClean="0"/>
              <a:t>CD4+ T-cells </a:t>
            </a:r>
            <a:r>
              <a:rPr lang="en-US" dirty="0" smtClean="0"/>
              <a:t>are activated.</a:t>
            </a:r>
          </a:p>
          <a:p>
            <a:pPr marL="800100" lvl="1" indent="-342900" algn="just">
              <a:buFont typeface="+mj-lt"/>
              <a:buAutoNum type="arabicPeriod"/>
            </a:pPr>
            <a:endParaRPr lang="en-US" sz="1400" dirty="0" smtClean="0"/>
          </a:p>
          <a:p>
            <a:pPr marL="800100" lvl="1" indent="-342900" algn="just">
              <a:buFont typeface="+mj-lt"/>
              <a:buAutoNum type="arabicPeriod"/>
            </a:pPr>
            <a:r>
              <a:rPr lang="en-US" dirty="0" smtClean="0"/>
              <a:t>These cells elaborate </a:t>
            </a:r>
            <a:r>
              <a:rPr lang="en-US" b="1" i="1" dirty="0" smtClean="0"/>
              <a:t>cytokines, </a:t>
            </a:r>
            <a:r>
              <a:rPr lang="en-US" dirty="0" smtClean="0"/>
              <a:t>the important ones being tumour necrosis factor (TNF)-</a:t>
            </a:r>
            <a:r>
              <a:rPr lang="el-GR" dirty="0" smtClean="0"/>
              <a:t>α, </a:t>
            </a:r>
            <a:r>
              <a:rPr lang="en-US" dirty="0" smtClean="0"/>
              <a:t>interferon (IF)-</a:t>
            </a:r>
            <a:r>
              <a:rPr lang="el-GR" dirty="0" smtClean="0"/>
              <a:t>γ , </a:t>
            </a:r>
            <a:r>
              <a:rPr lang="en-US" dirty="0" smtClean="0"/>
              <a:t>interleukin (IL)-1 and IL-6.</a:t>
            </a:r>
          </a:p>
          <a:p>
            <a:pPr marL="800100" lvl="1" indent="-342900" algn="just">
              <a:buFont typeface="+mj-lt"/>
              <a:buAutoNum type="arabicPeriod"/>
            </a:pPr>
            <a:endParaRPr lang="en-US" sz="1200" dirty="0" smtClean="0"/>
          </a:p>
          <a:p>
            <a:pPr marL="800100" lvl="1" indent="-342900" algn="just">
              <a:buFont typeface="+mj-lt"/>
              <a:buAutoNum type="arabicPeriod"/>
            </a:pPr>
            <a:r>
              <a:rPr lang="en-US" dirty="0" smtClean="0"/>
              <a:t>These cytokines </a:t>
            </a:r>
            <a:r>
              <a:rPr lang="en-US" b="1" i="1" dirty="0" smtClean="0"/>
              <a:t>activate </a:t>
            </a:r>
            <a:r>
              <a:rPr lang="en-US" dirty="0" smtClean="0"/>
              <a:t>endothelial cells, B lymphocytes and macrophages.</a:t>
            </a:r>
          </a:p>
          <a:p>
            <a:pPr marL="800100" lvl="1" indent="-342900" algn="just">
              <a:buFont typeface="+mj-lt"/>
              <a:buAutoNum type="arabicPeriod"/>
            </a:pPr>
            <a:endParaRPr lang="en-US" sz="1200" dirty="0" smtClean="0"/>
          </a:p>
          <a:p>
            <a:pPr marL="800100" lvl="1" indent="-342900" algn="just">
              <a:buFont typeface="+mj-lt"/>
              <a:buAutoNum type="arabicPeriod"/>
            </a:pPr>
            <a:r>
              <a:rPr lang="en-US" dirty="0" smtClean="0"/>
              <a:t>Activation of B-cells releases </a:t>
            </a:r>
            <a:r>
              <a:rPr lang="en-US" b="1" dirty="0" smtClean="0"/>
              <a:t>IgM antibody against IgG </a:t>
            </a:r>
            <a:r>
              <a:rPr lang="en-US" dirty="0" smtClean="0"/>
              <a:t>(i.e. anti-IgG); this molecule is termed </a:t>
            </a:r>
            <a:r>
              <a:rPr lang="en-US" b="1" i="1" dirty="0" smtClean="0"/>
              <a:t>rheumatoid factor (RF).</a:t>
            </a:r>
          </a:p>
          <a:p>
            <a:pPr marL="800100" lvl="1" indent="-342900" algn="just">
              <a:buFont typeface="+mj-lt"/>
              <a:buAutoNum type="arabicPeriod"/>
            </a:pPr>
            <a:endParaRPr lang="en-US" sz="1200" i="1" dirty="0" smtClean="0"/>
          </a:p>
          <a:p>
            <a:pPr marL="800100" lvl="1" indent="-342900" algn="just">
              <a:buFont typeface="+mj-lt"/>
              <a:buAutoNum type="arabicPeriod"/>
            </a:pPr>
            <a:r>
              <a:rPr lang="en-US" dirty="0" smtClean="0"/>
              <a:t>IgG and IgM immune complexes trigger </a:t>
            </a:r>
            <a:r>
              <a:rPr lang="en-US" b="1" i="1" dirty="0" smtClean="0"/>
              <a:t>inflammatory damage </a:t>
            </a:r>
            <a:r>
              <a:rPr lang="en-US" dirty="0" smtClean="0"/>
              <a:t>to the </a:t>
            </a:r>
            <a:r>
              <a:rPr lang="en-US" dirty="0" err="1" smtClean="0"/>
              <a:t>synovium</a:t>
            </a:r>
            <a:r>
              <a:rPr lang="en-US" dirty="0" smtClean="0"/>
              <a:t>, small blood vessels and collagen.</a:t>
            </a:r>
          </a:p>
          <a:p>
            <a:pPr marL="800100" lvl="1" indent="-342900" algn="just">
              <a:buFont typeface="+mj-lt"/>
              <a:buAutoNum type="arabicPeriod"/>
            </a:pPr>
            <a:endParaRPr lang="en-US" sz="1200" i="1" dirty="0" smtClean="0"/>
          </a:p>
          <a:p>
            <a:pPr marL="800100" lvl="1" indent="-342900" algn="just">
              <a:buFont typeface="+mj-lt"/>
              <a:buAutoNum type="arabicPeriod"/>
            </a:pPr>
            <a:r>
              <a:rPr lang="en-US" dirty="0" smtClean="0"/>
              <a:t>Activated endothelial cells express </a:t>
            </a:r>
            <a:r>
              <a:rPr lang="en-US" b="1" i="1" dirty="0" smtClean="0"/>
              <a:t>adhesion molecules </a:t>
            </a:r>
            <a:r>
              <a:rPr lang="en-US" dirty="0" smtClean="0"/>
              <a:t>which stimulate collection of inflammatory cells.</a:t>
            </a:r>
          </a:p>
          <a:p>
            <a:pPr marL="800100" lvl="1" indent="-342900" algn="just">
              <a:buFont typeface="+mj-lt"/>
              <a:buAutoNum type="arabicPeriod"/>
            </a:pPr>
            <a:endParaRPr lang="en-US" sz="1200" dirty="0" smtClean="0"/>
          </a:p>
          <a:p>
            <a:pPr marL="800100" lvl="1" indent="-342900" algn="just">
              <a:buFont typeface="+mj-lt"/>
              <a:buAutoNum type="arabicPeriod"/>
            </a:pPr>
            <a:r>
              <a:rPr lang="en-US" dirty="0" smtClean="0"/>
              <a:t>Activation of macrophages releases more cytokines which cause damage to joint tissues and </a:t>
            </a:r>
            <a:r>
              <a:rPr lang="en-US" dirty="0" err="1" smtClean="0"/>
              <a:t>vascularisation</a:t>
            </a:r>
            <a:r>
              <a:rPr lang="en-US" dirty="0" smtClean="0"/>
              <a:t> of cartilage termed </a:t>
            </a:r>
            <a:r>
              <a:rPr lang="en-US" b="1" i="1" dirty="0" err="1" smtClean="0"/>
              <a:t>pannus</a:t>
            </a:r>
            <a:r>
              <a:rPr lang="en-US" b="1" i="1" dirty="0" smtClean="0"/>
              <a:t> formation. </a:t>
            </a:r>
          </a:p>
          <a:p>
            <a:pPr marL="800100" lvl="1" indent="-342900" algn="just">
              <a:buFont typeface="+mj-lt"/>
              <a:buAutoNum type="arabicPeriod"/>
            </a:pPr>
            <a:endParaRPr lang="en-US" i="1" dirty="0" smtClean="0"/>
          </a:p>
          <a:p>
            <a:pPr marL="800100" lvl="1" indent="-342900" algn="just">
              <a:buFont typeface="+mj-lt"/>
              <a:buAutoNum type="arabicPeriod"/>
            </a:pPr>
            <a:r>
              <a:rPr lang="en-US" dirty="0" smtClean="0"/>
              <a:t>Eventually damage and destruction of bone and cartilage are followed by </a:t>
            </a:r>
            <a:r>
              <a:rPr lang="en-US" b="1" i="1" dirty="0" smtClean="0"/>
              <a:t>fibrosis </a:t>
            </a:r>
            <a:r>
              <a:rPr lang="en-US" i="1" dirty="0" smtClean="0"/>
              <a:t>and </a:t>
            </a:r>
            <a:r>
              <a:rPr lang="en-US" b="1" i="1" dirty="0" err="1" smtClean="0"/>
              <a:t>ankylosis</a:t>
            </a:r>
            <a:r>
              <a:rPr lang="en-US" i="1" dirty="0" smtClean="0"/>
              <a:t> </a:t>
            </a:r>
            <a:r>
              <a:rPr lang="en-US" dirty="0" smtClean="0"/>
              <a:t>producing joint deformities.</a:t>
            </a:r>
            <a:endParaRPr lang="en-US" dirty="0"/>
          </a:p>
        </p:txBody>
      </p:sp>
      <p:sp>
        <p:nvSpPr>
          <p:cNvPr id="3" name="TextBox 2"/>
          <p:cNvSpPr txBox="1"/>
          <p:nvPr/>
        </p:nvSpPr>
        <p:spPr>
          <a:xfrm>
            <a:off x="3810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Tree>
  </p:cSld>
  <p:clrMapOvr>
    <a:masterClrMapping/>
  </p:clrMapOvr>
  <p:transition spd="slow">
    <p:wipe dir="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krishna bastola\Desktop\jk.jpg"/>
          <p:cNvPicPr>
            <a:picLocks noChangeAspect="1" noChangeArrowheads="1"/>
          </p:cNvPicPr>
          <p:nvPr/>
        </p:nvPicPr>
        <p:blipFill>
          <a:blip r:embed="rId2"/>
          <a:srcRect/>
          <a:stretch>
            <a:fillRect/>
          </a:stretch>
        </p:blipFill>
        <p:spPr bwMode="auto">
          <a:xfrm>
            <a:off x="2362200" y="1048658"/>
            <a:ext cx="4267200" cy="5428342"/>
          </a:xfrm>
          <a:prstGeom prst="rect">
            <a:avLst/>
          </a:prstGeom>
          <a:noFill/>
        </p:spPr>
      </p:pic>
      <p:sp>
        <p:nvSpPr>
          <p:cNvPr id="3" name="TextBox 2"/>
          <p:cNvSpPr txBox="1"/>
          <p:nvPr/>
        </p:nvSpPr>
        <p:spPr>
          <a:xfrm>
            <a:off x="3810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Tree>
  </p:cSld>
  <p:clrMapOvr>
    <a:masterClrMapping/>
  </p:clrMapOvr>
  <p:transition spd="slow">
    <p:wipe dir="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990600"/>
            <a:ext cx="8686800" cy="3308598"/>
          </a:xfrm>
          <a:prstGeom prst="rect">
            <a:avLst/>
          </a:prstGeom>
          <a:ln>
            <a:solidFill>
              <a:schemeClr val="accent1"/>
            </a:solidFill>
          </a:ln>
        </p:spPr>
        <p:txBody>
          <a:bodyPr wrap="square">
            <a:spAutoFit/>
          </a:bodyPr>
          <a:lstStyle/>
          <a:p>
            <a:pPr marL="365760" lvl="0" indent="-283464">
              <a:spcBef>
                <a:spcPts val="600"/>
              </a:spcBef>
              <a:buClr>
                <a:srgbClr val="3891A7"/>
              </a:buClr>
              <a:buSzPct val="80000"/>
            </a:pPr>
            <a:r>
              <a:rPr lang="en-US" sz="2400" b="1" dirty="0" smtClean="0">
                <a:solidFill>
                  <a:prstClr val="black"/>
                </a:solidFill>
                <a:latin typeface="+mj-lt"/>
              </a:rPr>
              <a:t>Signs and symptoms:</a:t>
            </a:r>
          </a:p>
          <a:p>
            <a:pPr marL="365760" lvl="0" indent="-283464" algn="just">
              <a:spcBef>
                <a:spcPts val="600"/>
              </a:spcBef>
              <a:buClr>
                <a:srgbClr val="3891A7"/>
              </a:buClr>
              <a:buSzPct val="80000"/>
              <a:buFont typeface="Wingdings 2"/>
              <a:buChar char=""/>
            </a:pPr>
            <a:r>
              <a:rPr lang="en-US" sz="2000" dirty="0" smtClean="0">
                <a:solidFill>
                  <a:prstClr val="black"/>
                </a:solidFill>
                <a:latin typeface="+mj-lt"/>
              </a:rPr>
              <a:t>Joints become swollen, tender and warm, and stiffness limits their movement particularly early in the morning on waking or following prolonged inactivity. </a:t>
            </a:r>
          </a:p>
          <a:p>
            <a:pPr marL="365760" lvl="0" indent="-283464" algn="just">
              <a:spcBef>
                <a:spcPts val="600"/>
              </a:spcBef>
              <a:buClr>
                <a:srgbClr val="3891A7"/>
              </a:buClr>
              <a:buSzPct val="80000"/>
              <a:buFont typeface="Wingdings 2"/>
              <a:buChar char=""/>
            </a:pPr>
            <a:endParaRPr lang="en-US" sz="2000" dirty="0" smtClean="0">
              <a:solidFill>
                <a:prstClr val="black"/>
              </a:solidFill>
              <a:latin typeface="+mj-lt"/>
            </a:endParaRPr>
          </a:p>
          <a:p>
            <a:pPr marL="365760" lvl="0" indent="-283464" algn="just">
              <a:spcBef>
                <a:spcPts val="600"/>
              </a:spcBef>
              <a:buClr>
                <a:srgbClr val="3891A7"/>
              </a:buClr>
              <a:buSzPct val="80000"/>
              <a:buFont typeface="Wingdings 2"/>
              <a:buChar char=""/>
            </a:pPr>
            <a:r>
              <a:rPr lang="en-US" sz="2000" dirty="0" smtClean="0">
                <a:solidFill>
                  <a:prstClr val="black"/>
                </a:solidFill>
                <a:latin typeface="+mj-lt"/>
              </a:rPr>
              <a:t>Gentle movements may relieve symptoms in early stages of the disease.</a:t>
            </a:r>
          </a:p>
          <a:p>
            <a:pPr marL="365760" lvl="0" indent="-283464" algn="just">
              <a:spcBef>
                <a:spcPts val="600"/>
              </a:spcBef>
              <a:buClr>
                <a:srgbClr val="3891A7"/>
              </a:buClr>
              <a:buSzPct val="80000"/>
              <a:buFont typeface="Wingdings 2"/>
              <a:buChar char=""/>
            </a:pPr>
            <a:endParaRPr lang="en-US" sz="2000" dirty="0" smtClean="0">
              <a:solidFill>
                <a:prstClr val="black"/>
              </a:solidFill>
              <a:latin typeface="+mj-lt"/>
            </a:endParaRPr>
          </a:p>
          <a:p>
            <a:pPr marL="365760" lvl="0" indent="-283464" algn="just">
              <a:spcBef>
                <a:spcPts val="600"/>
              </a:spcBef>
              <a:buClr>
                <a:srgbClr val="3891A7"/>
              </a:buClr>
              <a:buSzPct val="80000"/>
              <a:buFont typeface="Wingdings 2"/>
              <a:buChar char=""/>
            </a:pPr>
            <a:r>
              <a:rPr lang="en-US" sz="2000" dirty="0" smtClean="0">
                <a:solidFill>
                  <a:prstClr val="black"/>
                </a:solidFill>
                <a:latin typeface="+mj-lt"/>
              </a:rPr>
              <a:t>RA nearly always affects multiple joints (it is a polyarthritis), most commonly small joints of the hands, feet and cervical spine, but larger joints like the shoulder and knee can also be involved.</a:t>
            </a:r>
          </a:p>
        </p:txBody>
      </p:sp>
      <p:sp>
        <p:nvSpPr>
          <p:cNvPr id="3" name="TextBox 2"/>
          <p:cNvSpPr txBox="1"/>
          <p:nvPr/>
        </p:nvSpPr>
        <p:spPr>
          <a:xfrm>
            <a:off x="3810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Tree>
  </p:cSld>
  <p:clrMapOvr>
    <a:masterClrMapping/>
  </p:clrMapOvr>
  <p:transition spd="slow">
    <p:wipe dir="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0" y="838200"/>
            <a:ext cx="9144000" cy="6019800"/>
          </a:xfrm>
          <a:prstGeom prst="rect">
            <a:avLst/>
          </a:prstGeom>
          <a:ln>
            <a:solidFill>
              <a:schemeClr val="accent1"/>
            </a:solidFill>
          </a:ln>
        </p:spPr>
        <p:txBody>
          <a:bodyPr>
            <a:normAutofit lnSpcReduction="10000"/>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none" strike="noStrike" kern="1200" cap="none" spc="0" normalizeH="0" baseline="0" noProof="0" dirty="0" smtClean="0">
                <a:ln>
                  <a:noFill/>
                </a:ln>
                <a:solidFill>
                  <a:schemeClr val="tx1"/>
                </a:solidFill>
                <a:uLnTx/>
                <a:uFillTx/>
                <a:latin typeface="+mj-lt"/>
                <a:ea typeface="+mn-ea"/>
                <a:cs typeface="+mn-cs"/>
              </a:rPr>
              <a:t>Diagnosis:</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000" b="0" i="0" u="none" strike="noStrike" kern="1200" cap="none" spc="0" normalizeH="0" baseline="0" noProof="0" dirty="0" smtClean="0">
                <a:ln>
                  <a:noFill/>
                </a:ln>
                <a:solidFill>
                  <a:schemeClr val="tx1"/>
                </a:solidFill>
                <a:effectLst/>
                <a:uLnTx/>
                <a:uFillTx/>
                <a:latin typeface="+mj-lt"/>
                <a:ea typeface="+mn-ea"/>
                <a:cs typeface="+mn-cs"/>
              </a:rPr>
              <a:t>It is diagnosed chiefly on symptoms and signs, but also with blood tests (especially a test called rheumatoid factor) and X-rays.</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lang="en-US" sz="2000" dirty="0" smtClean="0">
              <a:latin typeface="+mj-lt"/>
            </a:endParaRPr>
          </a:p>
          <a:p>
            <a:pPr marL="342900" marR="0" lvl="0" indent="-342900" algn="just" defTabSz="914400" rtl="0" eaLnBrk="1" fontAlgn="auto" latinLnBrk="0" hangingPunct="1">
              <a:lnSpc>
                <a:spcPct val="100000"/>
              </a:lnSpc>
              <a:spcBef>
                <a:spcPct val="20000"/>
              </a:spcBef>
              <a:spcAft>
                <a:spcPts val="0"/>
              </a:spcAft>
              <a:buClrTx/>
              <a:buSzTx/>
              <a:tabLst/>
              <a:defRPr/>
            </a:pPr>
            <a:r>
              <a:rPr kumimoji="0" lang="en-US" sz="2400" b="1" i="0" u="none" strike="noStrike" kern="1200" cap="none" spc="0" normalizeH="0" baseline="0" noProof="0" dirty="0" smtClean="0">
                <a:ln>
                  <a:noFill/>
                </a:ln>
                <a:solidFill>
                  <a:schemeClr val="tx1"/>
                </a:solidFill>
                <a:effectLst/>
                <a:uLnTx/>
                <a:uFillTx/>
                <a:latin typeface="+mj-lt"/>
                <a:ea typeface="+mn-ea"/>
                <a:cs typeface="+mn-cs"/>
              </a:rPr>
              <a:t>Diagnostic criteria:</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Morning stiffness (≥1 hr)</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Swelling of three or more joints</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Swelling of hands joints </a:t>
            </a:r>
            <a:r>
              <a:rPr lang="en-US" dirty="0" smtClean="0">
                <a:latin typeface="+mj-lt"/>
              </a:rPr>
              <a:t>(proximal </a:t>
            </a:r>
            <a:r>
              <a:rPr lang="en-US" dirty="0" err="1" smtClean="0">
                <a:latin typeface="+mj-lt"/>
              </a:rPr>
              <a:t>interphalangeal</a:t>
            </a:r>
            <a:r>
              <a:rPr lang="en-US" dirty="0" smtClean="0">
                <a:latin typeface="+mj-lt"/>
              </a:rPr>
              <a:t>, </a:t>
            </a:r>
            <a:r>
              <a:rPr lang="en-US" dirty="0" err="1" smtClean="0">
                <a:latin typeface="+mj-lt"/>
              </a:rPr>
              <a:t>metacarpophalangeal</a:t>
            </a:r>
            <a:r>
              <a:rPr lang="en-US" dirty="0" smtClean="0">
                <a:latin typeface="+mj-lt"/>
              </a:rPr>
              <a:t>, or wrist)</a:t>
            </a:r>
            <a:endParaRPr lang="en-US" sz="2000" dirty="0" smtClean="0">
              <a:latin typeface="+mj-lt"/>
            </a:endParaRP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Symmetric joint swelling</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Subcutaneous nodules</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Serum rheumatoid factor</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r>
              <a:rPr lang="en-US" sz="2000" dirty="0" smtClean="0">
                <a:latin typeface="+mj-lt"/>
              </a:rPr>
              <a:t>Radiographic evidence of erosion or periarticular osteopenia in hands or wrist joints</a:t>
            </a:r>
          </a:p>
          <a:p>
            <a:pPr marL="514350" marR="0" lvl="0" indent="-514350" algn="just" defTabSz="914400" rtl="0" eaLnBrk="1" fontAlgn="auto" latinLnBrk="0" hangingPunct="1">
              <a:lnSpc>
                <a:spcPct val="100000"/>
              </a:lnSpc>
              <a:spcBef>
                <a:spcPct val="20000"/>
              </a:spcBef>
              <a:spcAft>
                <a:spcPts val="0"/>
              </a:spcAft>
              <a:buClrTx/>
              <a:buSzTx/>
              <a:buAutoNum type="romanLcPeriod"/>
              <a:tabLst/>
              <a:defRPr/>
            </a:pPr>
            <a:endParaRPr lang="en-US" sz="2000" i="1" dirty="0" smtClean="0">
              <a:latin typeface="+mj-lt"/>
            </a:endParaRPr>
          </a:p>
          <a:p>
            <a:pPr marL="514350" marR="0" lvl="0" indent="-514350" algn="just" defTabSz="914400" rtl="0" eaLnBrk="1" fontAlgn="auto" latinLnBrk="0" hangingPunct="1">
              <a:lnSpc>
                <a:spcPct val="100000"/>
              </a:lnSpc>
              <a:spcBef>
                <a:spcPct val="20000"/>
              </a:spcBef>
              <a:spcAft>
                <a:spcPts val="0"/>
              </a:spcAft>
              <a:buClrTx/>
              <a:buSzTx/>
              <a:buFont typeface="Wingdings" pitchFamily="2" charset="2"/>
              <a:buChar char="Ø"/>
              <a:tabLst/>
              <a:defRPr/>
            </a:pPr>
            <a:r>
              <a:rPr lang="en-US" sz="2000" i="1" dirty="0" smtClean="0">
                <a:latin typeface="+mj-lt"/>
              </a:rPr>
              <a:t>“Criteria 1 to 4 must have been continuous for 6 weeks or longer and must be observed by a physician. A diagnosis of rheumatoid arthritis requires that 4 of the 7 criteria be fulfilled”.</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000" b="0" i="0" u="none" strike="noStrike" kern="1200" cap="none" spc="0" normalizeH="0" baseline="0" noProof="0" dirty="0" smtClean="0">
              <a:ln>
                <a:noFill/>
              </a:ln>
              <a:solidFill>
                <a:schemeClr val="tx1"/>
              </a:solidFill>
              <a:effectLst/>
              <a:uLnTx/>
              <a:uFillTx/>
              <a:latin typeface="+mj-lt"/>
              <a:ea typeface="+mn-ea"/>
              <a:cs typeface="+mn-cs"/>
            </a:endParaRP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000" b="0" i="0" u="none" strike="noStrike" kern="1200" cap="none" spc="0" normalizeH="0" baseline="0" noProof="0" dirty="0">
              <a:ln>
                <a:noFill/>
              </a:ln>
              <a:solidFill>
                <a:schemeClr val="tx1"/>
              </a:solidFill>
              <a:effectLst/>
              <a:uLnTx/>
              <a:uFillTx/>
              <a:latin typeface="+mj-lt"/>
              <a:ea typeface="+mn-ea"/>
              <a:cs typeface="+mn-cs"/>
            </a:endParaRPr>
          </a:p>
        </p:txBody>
      </p:sp>
      <p:sp>
        <p:nvSpPr>
          <p:cNvPr id="3" name="TextBox 2"/>
          <p:cNvSpPr txBox="1"/>
          <p:nvPr/>
        </p:nvSpPr>
        <p:spPr>
          <a:xfrm>
            <a:off x="381000" y="76200"/>
            <a:ext cx="4191000" cy="52322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lvl="0" algn="ctr"/>
            <a:r>
              <a:rPr lang="en-US" sz="2800" b="1" dirty="0" smtClean="0">
                <a:solidFill>
                  <a:prstClr val="black"/>
                </a:solidFill>
                <a:latin typeface="+mj-lt"/>
              </a:rPr>
              <a:t>Rheumatoid arthritis (RA)</a:t>
            </a:r>
          </a:p>
        </p:txBody>
      </p:sp>
    </p:spTree>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9448800" y="1808328"/>
            <a:ext cx="2293094" cy="3276600"/>
          </a:xfrm>
          <a:prstGeom prst="rect">
            <a:avLst/>
          </a:prstGeom>
          <a:noFill/>
          <a:ln w="9525">
            <a:noFill/>
            <a:miter lim="800000"/>
            <a:headEnd/>
            <a:tailEnd/>
          </a:ln>
          <a:effectLst/>
        </p:spPr>
      </p:pic>
      <p:sp>
        <p:nvSpPr>
          <p:cNvPr id="4" name="Rectangle 3"/>
          <p:cNvSpPr/>
          <p:nvPr/>
        </p:nvSpPr>
        <p:spPr>
          <a:xfrm>
            <a:off x="152400" y="6031468"/>
            <a:ext cx="2667000" cy="369332"/>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b="1" dirty="0" smtClean="0"/>
              <a:t>Fig: A mature long bone </a:t>
            </a:r>
            <a:endParaRPr lang="en-US" dirty="0"/>
          </a:p>
        </p:txBody>
      </p:sp>
      <p:sp>
        <p:nvSpPr>
          <p:cNvPr id="2" name="TextBox 1"/>
          <p:cNvSpPr txBox="1"/>
          <p:nvPr/>
        </p:nvSpPr>
        <p:spPr>
          <a:xfrm>
            <a:off x="9782032" y="346880"/>
            <a:ext cx="1189749" cy="338554"/>
          </a:xfrm>
          <a:prstGeom prst="rect">
            <a:avLst/>
          </a:prstGeom>
          <a:noFill/>
        </p:spPr>
        <p:txBody>
          <a:bodyPr wrap="none" rtlCol="0">
            <a:spAutoFit/>
          </a:bodyPr>
          <a:lstStyle/>
          <a:p>
            <a:r>
              <a:rPr lang="en-US" sz="1600" b="1" dirty="0" smtClean="0"/>
              <a:t>Endosteum </a:t>
            </a:r>
            <a:endParaRPr lang="en-US" sz="1600" b="1" dirty="0"/>
          </a:p>
        </p:txBody>
      </p:sp>
      <p:cxnSp>
        <p:nvCxnSpPr>
          <p:cNvPr id="5" name="Straight Connector 4"/>
          <p:cNvCxnSpPr/>
          <p:nvPr/>
        </p:nvCxnSpPr>
        <p:spPr>
          <a:xfrm>
            <a:off x="9454487" y="1143000"/>
            <a:ext cx="23565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2" descr="C:\Users\Lenovo\Desktop\photos-long-bones-labeled-structure-human-anatomy-diagram-within-long-bone-diagra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0" y="228600"/>
            <a:ext cx="4486275" cy="65440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dir="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44858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Tree>
  </p:cSld>
  <p:clrMapOvr>
    <a:masterClrMapping/>
  </p:clrMapOvr>
  <p:transition spd="slow">
    <p:wipe dir="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0" y="762000"/>
            <a:ext cx="9144000" cy="5016758"/>
          </a:xfrm>
          <a:prstGeom prst="rect">
            <a:avLst/>
          </a:prstGeom>
          <a:noFill/>
        </p:spPr>
        <p:txBody>
          <a:bodyPr wrap="square" rtlCol="0">
            <a:spAutoFit/>
          </a:bodyPr>
          <a:lstStyle/>
          <a:p>
            <a:pPr marL="342900" indent="-342900" algn="just">
              <a:buFont typeface="Wingdings" pitchFamily="2" charset="2"/>
              <a:buChar char="Ø"/>
            </a:pPr>
            <a:r>
              <a:rPr lang="en-US" sz="2000" dirty="0" smtClean="0"/>
              <a:t>It can defined as an inflammatory pathology of bones or, it denotes inflammation of bone and marrow.</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dirty="0" smtClean="0"/>
              <a:t>It may be a complication of any systemic infection.</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dirty="0" smtClean="0"/>
              <a:t>All types of organisms, including viruses, parasites, fungi and bacteria, can produce osteomyelitis but organisms most frequently involved are </a:t>
            </a:r>
            <a:r>
              <a:rPr lang="en-US" sz="2000" i="1" dirty="0" smtClean="0"/>
              <a:t>Staphylococci</a:t>
            </a:r>
            <a:r>
              <a:rPr lang="en-US" sz="2000" dirty="0" smtClean="0"/>
              <a:t>, </a:t>
            </a:r>
            <a:r>
              <a:rPr lang="en-US" sz="2000" i="1" dirty="0" smtClean="0"/>
              <a:t>Pseudomonas</a:t>
            </a:r>
            <a:r>
              <a:rPr lang="en-US" sz="2000" dirty="0" smtClean="0"/>
              <a:t> and </a:t>
            </a:r>
            <a:r>
              <a:rPr lang="en-US" sz="2000" i="1" dirty="0" smtClean="0"/>
              <a:t>Mycobacterium tuberculosis</a:t>
            </a:r>
            <a:r>
              <a:rPr lang="en-US" sz="2000" dirty="0" smtClean="0"/>
              <a:t>.</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dirty="0" smtClean="0"/>
              <a:t>Any part of bone may be involved.</a:t>
            </a:r>
          </a:p>
          <a:p>
            <a:pPr marL="342900" indent="-342900" algn="just"/>
            <a:endParaRPr lang="en-US" sz="2000" dirty="0" smtClean="0"/>
          </a:p>
          <a:p>
            <a:pPr marL="342900" indent="-342900" algn="just">
              <a:buFont typeface="Wingdings" pitchFamily="2" charset="2"/>
              <a:buChar char="Ø"/>
            </a:pPr>
            <a:r>
              <a:rPr lang="en-US" sz="2000" dirty="0" smtClean="0"/>
              <a:t>Mainly two main forms of osteomyelitis (OM):</a:t>
            </a:r>
          </a:p>
          <a:p>
            <a:pPr lvl="2" algn="just"/>
            <a:endParaRPr lang="en-US" sz="2000" dirty="0" smtClean="0"/>
          </a:p>
          <a:p>
            <a:pPr marL="1257300" lvl="2" indent="-342900" algn="just">
              <a:buAutoNum type="alphaLcPeriod"/>
            </a:pPr>
            <a:r>
              <a:rPr lang="en-US" sz="2000" dirty="0" smtClean="0"/>
              <a:t>Pyogenic osteomyelitis</a:t>
            </a:r>
          </a:p>
          <a:p>
            <a:pPr marL="1257300" lvl="2" indent="-342900" algn="just">
              <a:buAutoNum type="alphaLcPeriod"/>
            </a:pPr>
            <a:endParaRPr lang="en-US" sz="2000" dirty="0" smtClean="0"/>
          </a:p>
          <a:p>
            <a:pPr marL="1257300" lvl="2" indent="-342900" algn="just">
              <a:buAutoNum type="alphaLcPeriod"/>
            </a:pPr>
            <a:r>
              <a:rPr lang="en-US" sz="2000" dirty="0" smtClean="0"/>
              <a:t>Tuberculosis osteomyelitis</a:t>
            </a:r>
            <a:endParaRPr lang="en-US" sz="2000" dirty="0"/>
          </a:p>
        </p:txBody>
      </p:sp>
    </p:spTree>
  </p:cSld>
  <p:clrMapOvr>
    <a:masterClrMapping/>
  </p:clrMapOvr>
  <p:transition spd="slow">
    <p:wipe dir="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0" y="838200"/>
            <a:ext cx="9144000" cy="6019800"/>
          </a:xfrm>
          <a:prstGeom prst="rect">
            <a:avLst/>
          </a:prstGeom>
          <a:noFill/>
        </p:spPr>
        <p:txBody>
          <a:bodyPr wrap="square" rtlCol="0">
            <a:spAutoFit/>
          </a:bodyPr>
          <a:lstStyle/>
          <a:p>
            <a:pPr marL="342900" indent="-342900" algn="just">
              <a:buAutoNum type="alphaLcPeriod"/>
            </a:pPr>
            <a:r>
              <a:rPr lang="en-US" sz="2000" b="1" dirty="0" smtClean="0"/>
              <a:t>Pyogenic osteomyelitis:</a:t>
            </a:r>
          </a:p>
          <a:p>
            <a:pPr marL="342900" indent="-342900" algn="just">
              <a:buAutoNum type="alphaLcPeriod"/>
            </a:pPr>
            <a:endParaRPr lang="en-US" dirty="0" smtClean="0"/>
          </a:p>
          <a:p>
            <a:pPr marL="800100" lvl="1" indent="-342900" algn="just">
              <a:buFont typeface="Arial" pitchFamily="34" charset="0"/>
              <a:buChar char="•"/>
            </a:pPr>
            <a:r>
              <a:rPr lang="en-US" sz="2000" dirty="0" smtClean="0"/>
              <a:t>Almost always caused by bacteria</a:t>
            </a:r>
          </a:p>
          <a:p>
            <a:pPr marL="800100" lvl="1" indent="-342900" algn="just">
              <a:buFont typeface="Arial" pitchFamily="34" charset="0"/>
              <a:buChar char="•"/>
            </a:pPr>
            <a:endParaRPr lang="en-US" dirty="0" smtClean="0"/>
          </a:p>
          <a:p>
            <a:pPr marL="800100" lvl="1" indent="-342900" algn="just">
              <a:buFont typeface="Arial" pitchFamily="34" charset="0"/>
              <a:buChar char="•"/>
            </a:pPr>
            <a:r>
              <a:rPr lang="en-US" sz="2000" i="1" dirty="0" smtClean="0"/>
              <a:t>Staphylococcus aureus </a:t>
            </a:r>
            <a:r>
              <a:rPr lang="en-US" sz="2000" dirty="0" smtClean="0"/>
              <a:t>– 80-90% of pyogenic osteomyelitis</a:t>
            </a:r>
          </a:p>
          <a:p>
            <a:pPr marL="800100" lvl="1" indent="-342900" algn="just">
              <a:buFont typeface="Arial" pitchFamily="34" charset="0"/>
              <a:buChar char="•"/>
            </a:pPr>
            <a:endParaRPr lang="en-US" dirty="0" smtClean="0"/>
          </a:p>
          <a:p>
            <a:pPr marL="800100" lvl="1" indent="-342900" algn="just">
              <a:buFont typeface="Arial" pitchFamily="34" charset="0"/>
              <a:buChar char="•"/>
            </a:pPr>
            <a:r>
              <a:rPr lang="en-US" sz="2000" dirty="0" smtClean="0"/>
              <a:t>Other includes – </a:t>
            </a:r>
            <a:r>
              <a:rPr lang="en-US" sz="2000" i="1" dirty="0" smtClean="0"/>
              <a:t>Streptococcus, Salmonella, Klebsiella, Pseudomonas </a:t>
            </a:r>
            <a:r>
              <a:rPr lang="en-US" sz="2000" dirty="0" smtClean="0"/>
              <a:t>and</a:t>
            </a:r>
            <a:r>
              <a:rPr lang="en-US" sz="2000" i="1" dirty="0" smtClean="0"/>
              <a:t> E. coli</a:t>
            </a:r>
            <a:r>
              <a:rPr lang="en-US" sz="2000" dirty="0" smtClean="0"/>
              <a:t>; last three being more frequently isolated from patients with genitourinary tract infections or who are IV drugs abusers.</a:t>
            </a:r>
          </a:p>
          <a:p>
            <a:pPr marL="800100" lvl="1" indent="-342900" algn="just">
              <a:buFont typeface="Arial" pitchFamily="34" charset="0"/>
              <a:buChar char="•"/>
            </a:pPr>
            <a:endParaRPr lang="en-US" dirty="0" smtClean="0"/>
          </a:p>
          <a:p>
            <a:pPr marL="800100" lvl="1" indent="-342900" algn="just">
              <a:buFont typeface="Arial" pitchFamily="34" charset="0"/>
              <a:buChar char="•"/>
            </a:pPr>
            <a:r>
              <a:rPr lang="en-US" sz="2000" dirty="0" smtClean="0"/>
              <a:t>Mixed bacterial infections are seen in the setting of direct spread or inoculation of organisms during surgeon or open fractures.</a:t>
            </a:r>
          </a:p>
          <a:p>
            <a:pPr marL="800100" lvl="1" indent="-342900" algn="just">
              <a:buFont typeface="Arial" pitchFamily="34" charset="0"/>
              <a:buChar char="•"/>
            </a:pPr>
            <a:endParaRPr lang="en-US" dirty="0" smtClean="0"/>
          </a:p>
          <a:p>
            <a:pPr marL="800100" lvl="1" indent="-342900" algn="just">
              <a:buFont typeface="Arial" pitchFamily="34" charset="0"/>
              <a:buChar char="•"/>
            </a:pPr>
            <a:r>
              <a:rPr lang="en-US" sz="2000" dirty="0" smtClean="0"/>
              <a:t>Organisms may reach the bone by:</a:t>
            </a:r>
          </a:p>
          <a:p>
            <a:pPr marL="1257300" lvl="2" indent="-342900" algn="just">
              <a:buFont typeface="Courier New" pitchFamily="49" charset="0"/>
              <a:buChar char="o"/>
            </a:pPr>
            <a:r>
              <a:rPr lang="en-US" sz="2000" dirty="0" smtClean="0"/>
              <a:t>Hematogenous spread</a:t>
            </a:r>
          </a:p>
          <a:p>
            <a:pPr marL="1257300" lvl="2" indent="-342900" algn="just">
              <a:buFont typeface="Courier New" pitchFamily="49" charset="0"/>
              <a:buChar char="o"/>
            </a:pPr>
            <a:r>
              <a:rPr lang="en-US" sz="2000" dirty="0" smtClean="0"/>
              <a:t>Extension from a contiguous site</a:t>
            </a:r>
          </a:p>
          <a:p>
            <a:pPr marL="1257300" lvl="2" indent="-342900" algn="just">
              <a:buFont typeface="Courier New" pitchFamily="49" charset="0"/>
              <a:buChar char="o"/>
            </a:pPr>
            <a:r>
              <a:rPr lang="en-US" sz="2000" dirty="0" smtClean="0"/>
              <a:t>Direct implantation</a:t>
            </a:r>
          </a:p>
          <a:p>
            <a:pPr marL="1257300" lvl="2" indent="-342900" algn="just">
              <a:buFont typeface="Courier New" pitchFamily="49" charset="0"/>
              <a:buChar char="o"/>
            </a:pPr>
            <a:endParaRPr lang="en-US" dirty="0" smtClean="0"/>
          </a:p>
          <a:p>
            <a:pPr marL="914400" lvl="1" indent="-457200" algn="just">
              <a:buFont typeface="Arial" pitchFamily="34" charset="0"/>
              <a:buChar char="•"/>
            </a:pPr>
            <a:r>
              <a:rPr lang="en-US" sz="2000" dirty="0" smtClean="0"/>
              <a:t>Most cases are hematogenous in origin and develops in the long bones or vertebral bodies.</a:t>
            </a:r>
          </a:p>
        </p:txBody>
      </p:sp>
    </p:spTree>
  </p:cSld>
  <p:clrMapOvr>
    <a:masterClrMapping/>
  </p:clrMapOvr>
  <p:transition spd="slow">
    <p:wipe dir="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rishna bastola\Desktop\lklk.jpg"/>
          <p:cNvPicPr>
            <a:picLocks noChangeAspect="1" noChangeArrowheads="1"/>
          </p:cNvPicPr>
          <p:nvPr/>
        </p:nvPicPr>
        <p:blipFill>
          <a:blip r:embed="rId2"/>
          <a:srcRect/>
          <a:stretch>
            <a:fillRect/>
          </a:stretch>
        </p:blipFill>
        <p:spPr bwMode="auto">
          <a:xfrm>
            <a:off x="57150" y="1404700"/>
            <a:ext cx="4362450" cy="3414950"/>
          </a:xfrm>
          <a:prstGeom prst="rect">
            <a:avLst/>
          </a:prstGeom>
          <a:noFill/>
        </p:spPr>
      </p:pic>
      <p:pic>
        <p:nvPicPr>
          <p:cNvPr id="1027" name="Picture 3" descr="C:\Users\krishna bastola\Desktop\klkl.jpg"/>
          <p:cNvPicPr>
            <a:picLocks noChangeAspect="1" noChangeArrowheads="1"/>
          </p:cNvPicPr>
          <p:nvPr/>
        </p:nvPicPr>
        <p:blipFill>
          <a:blip r:embed="rId3"/>
          <a:srcRect/>
          <a:stretch>
            <a:fillRect/>
          </a:stretch>
        </p:blipFill>
        <p:spPr bwMode="auto">
          <a:xfrm>
            <a:off x="4472268" y="1981200"/>
            <a:ext cx="4443132" cy="2905125"/>
          </a:xfrm>
          <a:prstGeom prst="rect">
            <a:avLst/>
          </a:prstGeom>
          <a:noFill/>
        </p:spPr>
      </p:pic>
      <p:sp>
        <p:nvSpPr>
          <p:cNvPr id="4" name="Rectangle 3"/>
          <p:cNvSpPr/>
          <p:nvPr/>
        </p:nvSpPr>
        <p:spPr>
          <a:xfrm>
            <a:off x="76200" y="4867870"/>
            <a:ext cx="4572000" cy="923330"/>
          </a:xfrm>
          <a:prstGeom prst="rect">
            <a:avLst/>
          </a:prstGeom>
        </p:spPr>
        <p:txBody>
          <a:bodyPr>
            <a:spAutoFit/>
          </a:bodyPr>
          <a:lstStyle/>
          <a:p>
            <a:pPr algn="just"/>
            <a:r>
              <a:rPr lang="en-US" b="1" dirty="0" smtClean="0"/>
              <a:t>Fig: Chronic suppurative osteomyelitis,</a:t>
            </a:r>
            <a:r>
              <a:rPr lang="en-US" dirty="0" smtClean="0"/>
              <a:t> shows necrotic bone and extensive purulent inflammatory exudate.</a:t>
            </a:r>
            <a:endParaRPr lang="en-US" dirty="0"/>
          </a:p>
        </p:txBody>
      </p:sp>
      <p:sp>
        <p:nvSpPr>
          <p:cNvPr id="5" name="TextBox 4"/>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Tree>
  </p:cSld>
  <p:clrMapOvr>
    <a:masterClrMapping/>
  </p:clrMapOvr>
  <p:transition spd="slow">
    <p:wipe dir="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838200"/>
            <a:ext cx="9144000" cy="4339650"/>
          </a:xfrm>
          <a:prstGeom prst="rect">
            <a:avLst/>
          </a:prstGeom>
          <a:noFill/>
        </p:spPr>
        <p:txBody>
          <a:bodyPr wrap="square" rtlCol="0">
            <a:spAutoFit/>
          </a:bodyPr>
          <a:lstStyle/>
          <a:p>
            <a:pPr marL="457200" indent="-457200" algn="just">
              <a:buFont typeface="+mj-lt"/>
              <a:buAutoNum type="alphaLcPeriod" startAt="2"/>
            </a:pPr>
            <a:r>
              <a:rPr lang="en-US" sz="2000" b="1" dirty="0" smtClean="0"/>
              <a:t>Tuberculosis osteomyelitis:</a:t>
            </a:r>
          </a:p>
          <a:p>
            <a:pPr marL="457200" indent="-457200" algn="just">
              <a:buFont typeface="+mj-lt"/>
              <a:buAutoNum type="alphaLcPeriod" startAt="2"/>
            </a:pPr>
            <a:endParaRPr lang="en-US" sz="2000" b="1" dirty="0" smtClean="0"/>
          </a:p>
          <a:p>
            <a:pPr marL="914400" lvl="1" indent="-457200" algn="just">
              <a:buFont typeface="Arial" pitchFamily="34" charset="0"/>
              <a:buChar char="•"/>
            </a:pPr>
            <a:r>
              <a:rPr lang="en-US" sz="2000" dirty="0" smtClean="0"/>
              <a:t>Almost</a:t>
            </a:r>
            <a:r>
              <a:rPr lang="en-US" dirty="0" smtClean="0"/>
              <a:t> Tuberculous osteomyelitis, though rare in developed countries, continues to be a common condition in underdeveloped and developing countries of the world. </a:t>
            </a:r>
          </a:p>
          <a:p>
            <a:pPr marL="914400" lvl="1" indent="-457200" algn="just">
              <a:buFont typeface="Arial" pitchFamily="34" charset="0"/>
              <a:buChar char="•"/>
            </a:pPr>
            <a:endParaRPr lang="en-US" dirty="0" smtClean="0"/>
          </a:p>
          <a:p>
            <a:pPr marL="914400" lvl="1" indent="-457200" algn="just">
              <a:buFont typeface="Arial" pitchFamily="34" charset="0"/>
              <a:buChar char="•"/>
            </a:pPr>
            <a:r>
              <a:rPr lang="en-US" dirty="0" smtClean="0"/>
              <a:t>The tubercle bacilli, </a:t>
            </a:r>
            <a:r>
              <a:rPr lang="en-US" i="1" dirty="0" smtClean="0"/>
              <a:t>M. tuberculosis, </a:t>
            </a:r>
            <a:r>
              <a:rPr lang="en-US" dirty="0" smtClean="0"/>
              <a:t>reach the bone marrow and </a:t>
            </a:r>
            <a:r>
              <a:rPr lang="en-US" dirty="0" err="1" smtClean="0"/>
              <a:t>synovium</a:t>
            </a:r>
            <a:r>
              <a:rPr lang="en-US" dirty="0" smtClean="0"/>
              <a:t> most commonly by </a:t>
            </a:r>
            <a:r>
              <a:rPr lang="en-US" b="1" dirty="0" smtClean="0"/>
              <a:t>haematogenous dissemination </a:t>
            </a:r>
            <a:r>
              <a:rPr lang="en-US" dirty="0" smtClean="0"/>
              <a:t>from infection elsewhere, usually from the lungs, and infrequently by direct extension from the pulmonary or gastrointestinal tuberculosis.</a:t>
            </a:r>
          </a:p>
          <a:p>
            <a:pPr marL="914400" lvl="1" indent="-457200" algn="just">
              <a:buFont typeface="Arial" pitchFamily="34" charset="0"/>
              <a:buChar char="•"/>
            </a:pPr>
            <a:endParaRPr lang="en-US" dirty="0"/>
          </a:p>
          <a:p>
            <a:pPr marL="914400" lvl="1" indent="-457200" algn="just">
              <a:buFont typeface="Arial" pitchFamily="34" charset="0"/>
              <a:buChar char="•"/>
            </a:pPr>
            <a:r>
              <a:rPr lang="en-US" dirty="0" smtClean="0"/>
              <a:t>Tuberculosis of spine, </a:t>
            </a:r>
            <a:r>
              <a:rPr lang="en-US" b="1" dirty="0" err="1" smtClean="0"/>
              <a:t>Pott’s</a:t>
            </a:r>
            <a:r>
              <a:rPr lang="en-US" b="1" dirty="0" smtClean="0"/>
              <a:t> disease</a:t>
            </a:r>
            <a:r>
              <a:rPr lang="en-US" dirty="0" smtClean="0"/>
              <a:t>, commences in the vertebral body and often associated with fracture and destruction of intervertebral discs. </a:t>
            </a:r>
          </a:p>
          <a:p>
            <a:pPr marL="914400" lvl="1" indent="-457200" algn="just">
              <a:buFont typeface="Arial" pitchFamily="34" charset="0"/>
              <a:buChar char="•"/>
            </a:pPr>
            <a:endParaRPr lang="en-US" dirty="0" smtClean="0"/>
          </a:p>
          <a:p>
            <a:pPr marL="914400" lvl="1" indent="-457200" algn="just">
              <a:buFont typeface="Arial" pitchFamily="34" charset="0"/>
              <a:buChar char="•"/>
            </a:pPr>
            <a:r>
              <a:rPr lang="en-US" dirty="0" smtClean="0"/>
              <a:t>The disease affects adolescents and young adults more often. Most frequently involved are the spine and bones of extremities.</a:t>
            </a:r>
            <a:endParaRPr lang="en-US" sz="4800" dirty="0" smtClean="0"/>
          </a:p>
        </p:txBody>
      </p:sp>
      <p:sp>
        <p:nvSpPr>
          <p:cNvPr id="3" name="TextBox 2"/>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Tree>
  </p:cSld>
  <p:clrMapOvr>
    <a:masterClrMapping/>
  </p:clrMapOvr>
  <p:transition spd="slow">
    <p:wipe dir="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pic>
        <p:nvPicPr>
          <p:cNvPr id="2050" name="Picture 2" descr="C:\Users\krishna bastola\Desktop\klklk.jpg"/>
          <p:cNvPicPr>
            <a:picLocks noChangeAspect="1" noChangeArrowheads="1"/>
          </p:cNvPicPr>
          <p:nvPr/>
        </p:nvPicPr>
        <p:blipFill>
          <a:blip r:embed="rId2"/>
          <a:srcRect/>
          <a:stretch>
            <a:fillRect/>
          </a:stretch>
        </p:blipFill>
        <p:spPr bwMode="auto">
          <a:xfrm>
            <a:off x="4590020" y="2743200"/>
            <a:ext cx="4477780" cy="2971800"/>
          </a:xfrm>
          <a:prstGeom prst="rect">
            <a:avLst/>
          </a:prstGeom>
          <a:noFill/>
        </p:spPr>
      </p:pic>
      <p:pic>
        <p:nvPicPr>
          <p:cNvPr id="2052" name="Picture 4" descr="C:\Users\krishna bastola\Desktop\nmm.jpg"/>
          <p:cNvPicPr>
            <a:picLocks noChangeAspect="1" noChangeArrowheads="1"/>
          </p:cNvPicPr>
          <p:nvPr/>
        </p:nvPicPr>
        <p:blipFill>
          <a:blip r:embed="rId3"/>
          <a:srcRect/>
          <a:stretch>
            <a:fillRect/>
          </a:stretch>
        </p:blipFill>
        <p:spPr bwMode="auto">
          <a:xfrm>
            <a:off x="76200" y="1552575"/>
            <a:ext cx="4305300" cy="3933825"/>
          </a:xfrm>
          <a:prstGeom prst="rect">
            <a:avLst/>
          </a:prstGeom>
          <a:noFill/>
        </p:spPr>
      </p:pic>
      <p:sp>
        <p:nvSpPr>
          <p:cNvPr id="8" name="Rectangle 7"/>
          <p:cNvSpPr/>
          <p:nvPr/>
        </p:nvSpPr>
        <p:spPr>
          <a:xfrm>
            <a:off x="76200" y="5562600"/>
            <a:ext cx="4953000" cy="1200329"/>
          </a:xfrm>
          <a:prstGeom prst="rect">
            <a:avLst/>
          </a:prstGeom>
        </p:spPr>
        <p:txBody>
          <a:bodyPr wrap="square">
            <a:spAutoFit/>
          </a:bodyPr>
          <a:lstStyle/>
          <a:p>
            <a:pPr algn="just"/>
            <a:r>
              <a:rPr lang="en-US" b="1" dirty="0" smtClean="0"/>
              <a:t>Fig: Tuberculous osteomyelitis. </a:t>
            </a:r>
            <a:r>
              <a:rPr lang="en-US" dirty="0" smtClean="0"/>
              <a:t>There are epithelioid cell granulomas with minute areas of caseation necrosis and surrounded by Langhans’ giant cells. Pieces of necrotic bone are also seen.</a:t>
            </a:r>
            <a:endParaRPr lang="en-US" dirty="0"/>
          </a:p>
        </p:txBody>
      </p:sp>
    </p:spTree>
  </p:cSld>
  <p:clrMapOvr>
    <a:masterClrMapping/>
  </p:clrMapOvr>
  <p:transition spd="slow">
    <p:wipe dir="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128450" y="971490"/>
            <a:ext cx="1471750" cy="400110"/>
          </a:xfrm>
          <a:prstGeom prst="rect">
            <a:avLst/>
          </a:prstGeom>
          <a:noFill/>
        </p:spPr>
        <p:txBody>
          <a:bodyPr wrap="none" rtlCol="0">
            <a:spAutoFit/>
          </a:bodyPr>
          <a:lstStyle/>
          <a:p>
            <a:r>
              <a:rPr lang="en-US" sz="2000" b="1" dirty="0" smtClean="0"/>
              <a:t>Risk factors:</a:t>
            </a:r>
            <a:endParaRPr lang="en-US" sz="2000" b="1" dirty="0"/>
          </a:p>
        </p:txBody>
      </p:sp>
      <p:sp>
        <p:nvSpPr>
          <p:cNvPr id="4" name="TextBox 3"/>
          <p:cNvSpPr txBox="1"/>
          <p:nvPr/>
        </p:nvSpPr>
        <p:spPr>
          <a:xfrm>
            <a:off x="381000" y="1676400"/>
            <a:ext cx="5002460" cy="1477328"/>
          </a:xfrm>
          <a:prstGeom prst="rect">
            <a:avLst/>
          </a:prstGeom>
          <a:noFill/>
        </p:spPr>
        <p:txBody>
          <a:bodyPr wrap="none" rtlCol="0">
            <a:spAutoFit/>
          </a:bodyPr>
          <a:lstStyle/>
          <a:p>
            <a:pPr marL="342900" indent="-342900">
              <a:buFont typeface="Arial" pitchFamily="34" charset="0"/>
              <a:buChar char="•"/>
            </a:pPr>
            <a:r>
              <a:rPr lang="en-US" dirty="0" smtClean="0"/>
              <a:t>Childhood and adolescence</a:t>
            </a:r>
          </a:p>
          <a:p>
            <a:pPr marL="342900" indent="-342900">
              <a:buFont typeface="Arial" pitchFamily="34" charset="0"/>
              <a:buChar char="•"/>
            </a:pPr>
            <a:endParaRPr lang="en-US" dirty="0" smtClean="0"/>
          </a:p>
          <a:p>
            <a:pPr marL="342900" indent="-342900">
              <a:buFont typeface="Arial" pitchFamily="34" charset="0"/>
              <a:buChar char="•"/>
            </a:pPr>
            <a:r>
              <a:rPr lang="en-US" dirty="0" smtClean="0"/>
              <a:t>Diabetes mellitus (especially involving the foot)</a:t>
            </a:r>
          </a:p>
          <a:p>
            <a:pPr marL="342900" indent="-342900">
              <a:buFont typeface="Arial" pitchFamily="34" charset="0"/>
              <a:buChar char="•"/>
            </a:pPr>
            <a:endParaRPr lang="en-US" dirty="0" smtClean="0"/>
          </a:p>
          <a:p>
            <a:pPr marL="342900" indent="-342900">
              <a:buFont typeface="Arial" pitchFamily="34" charset="0"/>
              <a:buChar char="•"/>
            </a:pPr>
            <a:r>
              <a:rPr lang="en-US" dirty="0" smtClean="0"/>
              <a:t>Immunocompromised (AIDS, Sickle cell disease)</a:t>
            </a:r>
            <a:endParaRPr lang="en-US" dirty="0"/>
          </a:p>
        </p:txBody>
      </p:sp>
    </p:spTree>
  </p:cSld>
  <p:clrMapOvr>
    <a:masterClrMapping/>
  </p:clrMapOvr>
  <p:transition spd="slow">
    <p:wipe dir="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0" y="762000"/>
            <a:ext cx="2012923" cy="400110"/>
          </a:xfrm>
          <a:prstGeom prst="rect">
            <a:avLst/>
          </a:prstGeom>
          <a:noFill/>
        </p:spPr>
        <p:txBody>
          <a:bodyPr wrap="none" rtlCol="0">
            <a:spAutoFit/>
          </a:bodyPr>
          <a:lstStyle/>
          <a:p>
            <a:r>
              <a:rPr lang="en-US" sz="2000" b="1" dirty="0" smtClean="0"/>
              <a:t>Pathophysiology:</a:t>
            </a:r>
            <a:endParaRPr lang="en-US" sz="2000" b="1" dirty="0"/>
          </a:p>
        </p:txBody>
      </p:sp>
      <p:sp>
        <p:nvSpPr>
          <p:cNvPr id="4" name="TextBox 3"/>
          <p:cNvSpPr txBox="1"/>
          <p:nvPr/>
        </p:nvSpPr>
        <p:spPr>
          <a:xfrm>
            <a:off x="1" y="1295400"/>
            <a:ext cx="9144000" cy="4708981"/>
          </a:xfrm>
          <a:prstGeom prst="rect">
            <a:avLst/>
          </a:prstGeom>
          <a:noFill/>
        </p:spPr>
        <p:txBody>
          <a:bodyPr wrap="square" rtlCol="0">
            <a:spAutoFit/>
          </a:bodyPr>
          <a:lstStyle/>
          <a:p>
            <a:pPr marL="457200" indent="-457200" algn="just">
              <a:buFont typeface="Arial" pitchFamily="34" charset="0"/>
              <a:buChar char="•"/>
            </a:pPr>
            <a:r>
              <a:rPr lang="en-US" sz="2000" dirty="0" smtClean="0"/>
              <a:t>The initial response to infection is inflammation, increased vascularity, and edema.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After 2 or 3 days, thrombosis of the local blood vessels occurs, resulting into ischemia with bone necrosis.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infection extends into the medullary cavity and under the periosteum and may spread into adjacent soft tissues and joints.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Unless the infective process is treated properly, </a:t>
            </a:r>
            <a:r>
              <a:rPr lang="en-US" sz="2000" b="1" dirty="0" smtClean="0"/>
              <a:t>bone abscess forms</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resulting </a:t>
            </a:r>
            <a:r>
              <a:rPr lang="en-US" sz="2000" dirty="0" smtClean="0">
                <a:solidFill>
                  <a:srgbClr val="FF0000"/>
                </a:solidFill>
              </a:rPr>
              <a:t>abscess cavity contains dead bone tissue (</a:t>
            </a:r>
            <a:r>
              <a:rPr lang="en-US" sz="2000" dirty="0" smtClean="0"/>
              <a:t>the </a:t>
            </a:r>
            <a:r>
              <a:rPr lang="en-US" sz="2000" b="1" dirty="0" smtClean="0"/>
              <a:t>sequestrum</a:t>
            </a:r>
            <a:r>
              <a:rPr lang="en-US" sz="2000" dirty="0" smtClean="0">
                <a:solidFill>
                  <a:srgbClr val="FF0000"/>
                </a:solidFill>
              </a:rPr>
              <a:t>), which does not easily liquefy and drain</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Therefore the </a:t>
            </a:r>
            <a:r>
              <a:rPr lang="en-US" sz="2000" b="1" dirty="0" smtClean="0"/>
              <a:t>cavity cannot collapse and heal</a:t>
            </a:r>
            <a:r>
              <a:rPr lang="en-US" sz="2000" dirty="0" smtClean="0"/>
              <a:t>, as it does in soft tissue abscess.</a:t>
            </a:r>
          </a:p>
        </p:txBody>
      </p:sp>
    </p:spTree>
  </p:cSld>
  <p:clrMapOvr>
    <a:masterClrMapping/>
  </p:clrMapOvr>
  <p:transition spd="slow">
    <p:wipe dir="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0" y="533400"/>
            <a:ext cx="2012923" cy="400110"/>
          </a:xfrm>
          <a:prstGeom prst="rect">
            <a:avLst/>
          </a:prstGeom>
          <a:noFill/>
        </p:spPr>
        <p:txBody>
          <a:bodyPr wrap="none" rtlCol="0">
            <a:spAutoFit/>
          </a:bodyPr>
          <a:lstStyle/>
          <a:p>
            <a:r>
              <a:rPr lang="en-US" sz="2000" b="1" dirty="0" smtClean="0"/>
              <a:t>Pathophysiology:</a:t>
            </a:r>
            <a:endParaRPr lang="en-US" sz="2000" b="1" dirty="0"/>
          </a:p>
        </p:txBody>
      </p:sp>
      <p:pic>
        <p:nvPicPr>
          <p:cNvPr id="1026" name="Picture 2" descr="C:\Users\Admin\Desktop\sequestrum.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362200"/>
            <a:ext cx="5181600" cy="4419600"/>
          </a:xfrm>
          <a:prstGeom prst="rect">
            <a:avLst/>
          </a:prstGeom>
        </p:spPr>
        <p:style>
          <a:lnRef idx="2">
            <a:schemeClr val="accent3"/>
          </a:lnRef>
          <a:fillRef idx="1">
            <a:schemeClr val="lt1"/>
          </a:fillRef>
          <a:effectRef idx="0">
            <a:schemeClr val="accent3"/>
          </a:effectRef>
          <a:fontRef idx="minor">
            <a:schemeClr val="dk1"/>
          </a:fontRef>
        </p:style>
      </p:pic>
      <p:sp>
        <p:nvSpPr>
          <p:cNvPr id="6" name="TextBox 5"/>
          <p:cNvSpPr txBox="1"/>
          <p:nvPr/>
        </p:nvSpPr>
        <p:spPr>
          <a:xfrm>
            <a:off x="0" y="914400"/>
            <a:ext cx="9144000" cy="2246769"/>
          </a:xfrm>
          <a:prstGeom prst="rect">
            <a:avLst/>
          </a:prstGeom>
          <a:noFill/>
        </p:spPr>
        <p:txBody>
          <a:bodyPr wrap="square" rtlCol="0">
            <a:spAutoFit/>
          </a:bodyPr>
          <a:lstStyle/>
          <a:p>
            <a:pPr marL="457200" indent="-457200" algn="just">
              <a:buFont typeface="Arial" pitchFamily="34" charset="0"/>
              <a:buChar char="•"/>
            </a:pPr>
            <a:r>
              <a:rPr lang="en-US" sz="2000" dirty="0" smtClean="0"/>
              <a:t>New bone growth (the </a:t>
            </a:r>
            <a:r>
              <a:rPr lang="en-US" sz="2000" b="1" dirty="0" smtClean="0"/>
              <a:t>involucrum</a:t>
            </a:r>
            <a:r>
              <a:rPr lang="en-US" sz="2000" dirty="0" smtClean="0"/>
              <a:t>) forms and surrounds the </a:t>
            </a:r>
            <a:r>
              <a:rPr lang="en-US" sz="2000" b="1" dirty="0" smtClean="0"/>
              <a:t>sequestrum</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Although healing appears to take place, a chronically infected sequestrum remains and produces recurring abscesses throughout the patient’s life.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This is referred to as 						</a:t>
            </a:r>
          </a:p>
          <a:p>
            <a:pPr algn="just"/>
            <a:r>
              <a:rPr lang="en-US" sz="2000" dirty="0" smtClean="0"/>
              <a:t>        chronic osteomyelitis.</a:t>
            </a:r>
            <a:endParaRPr lang="en-US" sz="2000" dirty="0"/>
          </a:p>
        </p:txBody>
      </p:sp>
    </p:spTree>
  </p:cSld>
  <p:clrMapOvr>
    <a:masterClrMapping/>
  </p:clrMapOvr>
  <p:transition spd="slow">
    <p:wipe dir="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
        <p:nvSpPr>
          <p:cNvPr id="3" name="TextBox 2"/>
          <p:cNvSpPr txBox="1"/>
          <p:nvPr/>
        </p:nvSpPr>
        <p:spPr>
          <a:xfrm>
            <a:off x="0" y="838200"/>
            <a:ext cx="9144001" cy="4093428"/>
          </a:xfrm>
          <a:prstGeom prst="rect">
            <a:avLst/>
          </a:prstGeom>
          <a:noFill/>
        </p:spPr>
        <p:txBody>
          <a:bodyPr wrap="square" rtlCol="0">
            <a:spAutoFit/>
          </a:bodyPr>
          <a:lstStyle/>
          <a:p>
            <a:pPr algn="just"/>
            <a:r>
              <a:rPr lang="en-US" sz="2000" b="1" dirty="0" smtClean="0"/>
              <a:t>Clinical features:</a:t>
            </a:r>
          </a:p>
          <a:p>
            <a:pPr marL="457200" indent="-457200" algn="just">
              <a:buFont typeface="Arial" pitchFamily="34" charset="0"/>
              <a:buChar char="•"/>
            </a:pPr>
            <a:r>
              <a:rPr lang="en-US" sz="2000" dirty="0" smtClean="0"/>
              <a:t>Severe </a:t>
            </a:r>
            <a:r>
              <a:rPr lang="en-US" sz="2000" b="1" dirty="0" smtClean="0"/>
              <a:t>pain and swelling </a:t>
            </a:r>
            <a:r>
              <a:rPr lang="en-US" sz="2000" dirty="0" smtClean="0"/>
              <a:t>of the affected bone associated with fever, malaise and elevated leucocytes count.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bony lesion may form </a:t>
            </a:r>
            <a:r>
              <a:rPr lang="en-US" sz="2000" b="1" dirty="0" smtClean="0"/>
              <a:t>discharging sinuses </a:t>
            </a:r>
            <a:r>
              <a:rPr lang="en-US" sz="2000" dirty="0" smtClean="0"/>
              <a:t>which may let out necrosed bony particles.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patient may describe a </a:t>
            </a:r>
            <a:r>
              <a:rPr lang="en-US" sz="2000" b="1" dirty="0" smtClean="0"/>
              <a:t>constant, pulsating pain </a:t>
            </a:r>
            <a:r>
              <a:rPr lang="en-US" sz="2000" dirty="0" smtClean="0"/>
              <a:t>that intensifies with movement as a result of the </a:t>
            </a:r>
            <a:r>
              <a:rPr lang="en-US" sz="2000" b="1" dirty="0" smtClean="0"/>
              <a:t>pressure of the collecting purulent material</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When osteomyelitis occurs from spread of adjacent infection or from direct contamination, there are no symptoms of sepsis. The area is swollen, warm, painful and tender to touch.</a:t>
            </a:r>
            <a:endParaRPr lang="en-US" sz="2000" dirty="0"/>
          </a:p>
        </p:txBody>
      </p:sp>
    </p:spTree>
  </p:cSld>
  <p:clrMapOvr>
    <a:masterClrMapping/>
  </p:clrMapOvr>
  <p:transition spd="slow">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0046" y="76200"/>
            <a:ext cx="281115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Bone</a:t>
            </a:r>
            <a:endParaRPr lang="en-US" sz="2800" b="1" dirty="0">
              <a:effectLst>
                <a:outerShdw blurRad="38100" dist="38100" dir="2700000" algn="tl">
                  <a:srgbClr val="000000">
                    <a:alpha val="43137"/>
                  </a:srgbClr>
                </a:outerShdw>
              </a:effectLst>
              <a:latin typeface="+mj-lt"/>
            </a:endParaRPr>
          </a:p>
        </p:txBody>
      </p:sp>
      <p:sp>
        <p:nvSpPr>
          <p:cNvPr id="3" name="Rectangle 2"/>
          <p:cNvSpPr/>
          <p:nvPr/>
        </p:nvSpPr>
        <p:spPr>
          <a:xfrm>
            <a:off x="0" y="914400"/>
            <a:ext cx="9144000" cy="4708981"/>
          </a:xfrm>
          <a:prstGeom prst="rect">
            <a:avLst/>
          </a:prstGeom>
        </p:spPr>
        <p:txBody>
          <a:bodyPr wrap="square">
            <a:spAutoFit/>
          </a:bodyPr>
          <a:lstStyle/>
          <a:p>
            <a:pPr algn="just"/>
            <a:r>
              <a:rPr lang="en-US" sz="2000" b="1" u="sng" dirty="0" smtClean="0"/>
              <a:t>HISTOLOGY</a:t>
            </a:r>
          </a:p>
          <a:p>
            <a:pPr algn="just"/>
            <a:r>
              <a:rPr lang="en-US" sz="2000" dirty="0" smtClean="0"/>
              <a:t>Bone consists of large quantities of extracellular matrix which is loaded with </a:t>
            </a:r>
            <a:r>
              <a:rPr lang="en-US" sz="2000" b="1" dirty="0" smtClean="0"/>
              <a:t>calcium hydroxyapatite </a:t>
            </a:r>
            <a:r>
              <a:rPr lang="en-US" sz="2000" dirty="0" smtClean="0"/>
              <a:t>and relatively small number of bone cells which are of 3 main types: </a:t>
            </a:r>
            <a:r>
              <a:rPr lang="en-US" sz="2000" b="1" dirty="0" smtClean="0"/>
              <a:t>osteoblasts</a:t>
            </a:r>
            <a:r>
              <a:rPr lang="en-US" sz="2000" dirty="0" smtClean="0"/>
              <a:t>, </a:t>
            </a:r>
            <a:r>
              <a:rPr lang="en-US" sz="2000" b="1" dirty="0" smtClean="0"/>
              <a:t>osteocytes</a:t>
            </a:r>
            <a:r>
              <a:rPr lang="en-US" sz="2000" dirty="0" smtClean="0"/>
              <a:t> and </a:t>
            </a:r>
            <a:r>
              <a:rPr lang="en-US" sz="2000" b="1" dirty="0" smtClean="0"/>
              <a:t>osteoclasts</a:t>
            </a:r>
            <a:r>
              <a:rPr lang="en-US" sz="2000" dirty="0" smtClean="0"/>
              <a:t>, besides the ground substance, the </a:t>
            </a:r>
            <a:r>
              <a:rPr lang="en-US" sz="2000" b="1" dirty="0" smtClean="0"/>
              <a:t>osteoid</a:t>
            </a:r>
            <a:r>
              <a:rPr lang="en-US" sz="2000" dirty="0" smtClean="0"/>
              <a:t> </a:t>
            </a:r>
            <a:r>
              <a:rPr lang="en-US" sz="2000" b="1" dirty="0" smtClean="0"/>
              <a:t>matrix</a:t>
            </a:r>
            <a:r>
              <a:rPr lang="en-US" sz="2000" dirty="0" smtClean="0"/>
              <a:t>.</a:t>
            </a:r>
          </a:p>
          <a:p>
            <a:pPr algn="just"/>
            <a:endParaRPr lang="en-US" sz="2000" dirty="0" smtClean="0"/>
          </a:p>
          <a:p>
            <a:pPr marL="514350" indent="-514350" algn="just">
              <a:buAutoNum type="romanLcPeriod"/>
            </a:pPr>
            <a:r>
              <a:rPr lang="en-US" sz="2000" b="1" dirty="0" smtClean="0"/>
              <a:t>Osteoblast: </a:t>
            </a:r>
          </a:p>
          <a:p>
            <a:pPr marL="971550" lvl="1" indent="-514350" algn="just">
              <a:buFont typeface="Arial" pitchFamily="34" charset="0"/>
              <a:buChar char="•"/>
            </a:pPr>
            <a:r>
              <a:rPr lang="en-US" sz="2000" dirty="0" smtClean="0"/>
              <a:t>uninucleate cells found abundantly along the new bone forming surfaces.</a:t>
            </a:r>
          </a:p>
          <a:p>
            <a:pPr marL="971550" lvl="1" indent="-514350" algn="just">
              <a:buFont typeface="Arial" pitchFamily="34" charset="0"/>
              <a:buChar char="•"/>
            </a:pPr>
            <a:r>
              <a:rPr lang="en-US" sz="2000" dirty="0" smtClean="0"/>
              <a:t>synthesize bone matrix ( also, </a:t>
            </a:r>
            <a:r>
              <a:rPr lang="en-US" sz="2000" b="1" dirty="0" smtClean="0"/>
              <a:t>bone forming cells</a:t>
            </a:r>
            <a:r>
              <a:rPr lang="en-US" sz="2000" dirty="0" smtClean="0"/>
              <a:t>)</a:t>
            </a:r>
          </a:p>
          <a:p>
            <a:pPr marL="971550" lvl="1" indent="-514350" algn="just">
              <a:buFont typeface="Arial" pitchFamily="34" charset="0"/>
              <a:buChar char="•"/>
            </a:pPr>
            <a:r>
              <a:rPr lang="en-US" sz="2000" dirty="0" smtClean="0"/>
              <a:t>serum levels of bone-related </a:t>
            </a:r>
            <a:r>
              <a:rPr lang="en-US" sz="2000" b="1" i="1" dirty="0" smtClean="0"/>
              <a:t>alkaline phosphatase</a:t>
            </a:r>
            <a:r>
              <a:rPr lang="en-US" sz="2000" b="1" dirty="0" smtClean="0"/>
              <a:t> </a:t>
            </a:r>
            <a:r>
              <a:rPr lang="en-US" sz="2000" dirty="0" smtClean="0"/>
              <a:t>is a marker for osteoblastic activity</a:t>
            </a:r>
          </a:p>
          <a:p>
            <a:pPr marL="971550" lvl="1" indent="-514350" algn="just">
              <a:buFont typeface="Arial" pitchFamily="34" charset="0"/>
              <a:buChar char="•"/>
            </a:pPr>
            <a:r>
              <a:rPr lang="en-US" sz="2000" dirty="0" smtClean="0"/>
              <a:t>its levels are raised in puberty during period of active </a:t>
            </a:r>
            <a:r>
              <a:rPr lang="en-US" sz="2000" b="1" dirty="0" smtClean="0"/>
              <a:t>bone growth </a:t>
            </a:r>
            <a:r>
              <a:rPr lang="en-US" sz="2000" dirty="0" smtClean="0"/>
              <a:t>and in </a:t>
            </a:r>
            <a:r>
              <a:rPr lang="en-US" sz="2000" b="1" dirty="0" smtClean="0"/>
              <a:t>pathologic conditions </a:t>
            </a:r>
            <a:r>
              <a:rPr lang="en-US" sz="2000" dirty="0" smtClean="0"/>
              <a:t>associated with high osteoblastic activity such as in </a:t>
            </a:r>
            <a:r>
              <a:rPr lang="en-US" sz="2000" b="1" dirty="0" smtClean="0"/>
              <a:t>fracture repair </a:t>
            </a:r>
            <a:r>
              <a:rPr lang="en-US" sz="2000" dirty="0" smtClean="0"/>
              <a:t>and</a:t>
            </a:r>
            <a:r>
              <a:rPr lang="en-US" sz="2000" b="1" dirty="0" smtClean="0"/>
              <a:t> Paget’s disease of the bone</a:t>
            </a:r>
            <a:r>
              <a:rPr lang="en-US" sz="2000" dirty="0" smtClean="0"/>
              <a:t>.</a:t>
            </a:r>
          </a:p>
          <a:p>
            <a:pPr marL="971550" lvl="1" indent="-514350" algn="just">
              <a:buFont typeface="Arial" pitchFamily="34" charset="0"/>
              <a:buChar char="•"/>
            </a:pPr>
            <a:endParaRPr lang="en-US" sz="2000" b="1" dirty="0" smtClean="0"/>
          </a:p>
        </p:txBody>
      </p:sp>
    </p:spTree>
  </p:cSld>
  <p:clrMapOvr>
    <a:masterClrMapping/>
  </p:clrMapOvr>
  <p:transition spd="slow">
    <p:wipe dir="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54472"/>
            <a:ext cx="9144001" cy="4231928"/>
          </a:xfrm>
          <a:prstGeom prst="rect">
            <a:avLst/>
          </a:prstGeom>
          <a:noFill/>
        </p:spPr>
        <p:txBody>
          <a:bodyPr wrap="square" rtlCol="0">
            <a:spAutoFit/>
          </a:bodyPr>
          <a:lstStyle/>
          <a:p>
            <a:pPr algn="just"/>
            <a:r>
              <a:rPr lang="en-US" sz="2000" b="1" dirty="0" smtClean="0"/>
              <a:t>Management:</a:t>
            </a:r>
          </a:p>
          <a:p>
            <a:pPr algn="just"/>
            <a:endParaRPr lang="en-US" sz="1050" b="1" dirty="0" smtClean="0"/>
          </a:p>
          <a:p>
            <a:pPr marL="457200" indent="-457200" algn="just">
              <a:buFont typeface="Arial" pitchFamily="34" charset="0"/>
              <a:buChar char="•"/>
            </a:pPr>
            <a:r>
              <a:rPr lang="en-US" sz="2000" dirty="0" smtClean="0"/>
              <a:t>Parenteral antibiotics for at least 2 weeks, followed by oral antibiotics or at least 4 weeks.</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r>
              <a:rPr lang="en-US" sz="2000" b="1" dirty="0" smtClean="0"/>
              <a:t>Complications:</a:t>
            </a:r>
          </a:p>
          <a:p>
            <a:pPr marL="457200" indent="-457200" algn="just"/>
            <a:endParaRPr lang="en-US" sz="900" b="1" dirty="0" smtClean="0"/>
          </a:p>
          <a:p>
            <a:pPr marL="457200" indent="-457200" algn="just">
              <a:buFont typeface="Arial" pitchFamily="34" charset="0"/>
              <a:buChar char="•"/>
            </a:pPr>
            <a:r>
              <a:rPr lang="en-US" sz="2000" dirty="0" smtClean="0"/>
              <a:t>Septicemia</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Extension of infection into the joint spaces – infective arthritis, pathological fracture and secondary amyloidosis.</a:t>
            </a:r>
            <a:endParaRPr lang="en-US" sz="2000" dirty="0"/>
          </a:p>
        </p:txBody>
      </p:sp>
      <p:sp>
        <p:nvSpPr>
          <p:cNvPr id="3" name="TextBox 2"/>
          <p:cNvSpPr txBox="1"/>
          <p:nvPr/>
        </p:nvSpPr>
        <p:spPr>
          <a:xfrm>
            <a:off x="3048000" y="76200"/>
            <a:ext cx="2667000" cy="523220"/>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lvl="0" algn="ctr"/>
            <a:r>
              <a:rPr lang="en-US" sz="2800" b="1" dirty="0" smtClean="0">
                <a:solidFill>
                  <a:prstClr val="black"/>
                </a:solidFill>
                <a:latin typeface="+mj-lt"/>
              </a:rPr>
              <a:t>Osteomyelitis </a:t>
            </a:r>
          </a:p>
        </p:txBody>
      </p:sp>
    </p:spTree>
  </p:cSld>
  <p:clrMapOvr>
    <a:masterClrMapping/>
  </p:clrMapOvr>
  <p:transition spd="slow">
    <p:wipe dir="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917912"/>
            <a:ext cx="9144000" cy="5940088"/>
          </a:xfrm>
          <a:prstGeom prst="rect">
            <a:avLst/>
          </a:prstGeom>
          <a:noFill/>
        </p:spPr>
        <p:txBody>
          <a:bodyPr wrap="square" rtlCol="0">
            <a:spAutoFit/>
          </a:bodyPr>
          <a:lstStyle/>
          <a:p>
            <a:pPr marL="457200" indent="-457200" algn="just">
              <a:buFont typeface="Wingdings" pitchFamily="2" charset="2"/>
              <a:buChar char="Ø"/>
            </a:pPr>
            <a:r>
              <a:rPr lang="en-US" sz="2000" b="1" dirty="0" smtClean="0"/>
              <a:t>Osteogenesis imperfect: </a:t>
            </a:r>
            <a:r>
              <a:rPr lang="en-US" sz="2000" dirty="0" smtClean="0"/>
              <a:t>(</a:t>
            </a:r>
            <a:r>
              <a:rPr lang="en-US" sz="2000" b="1" dirty="0" smtClean="0">
                <a:solidFill>
                  <a:srgbClr val="7030A0"/>
                </a:solidFill>
              </a:rPr>
              <a:t>disorder of osteoblasts</a:t>
            </a:r>
            <a:r>
              <a:rPr lang="en-US" sz="2000" dirty="0" smtClean="0"/>
              <a:t>)</a:t>
            </a:r>
            <a:endParaRPr lang="en-US" sz="2000" b="1" dirty="0" smtClean="0"/>
          </a:p>
          <a:p>
            <a:pPr marL="914400" lvl="1" indent="-457200" algn="just">
              <a:buFont typeface="Arial" pitchFamily="34" charset="0"/>
              <a:buChar char="•"/>
            </a:pPr>
            <a:r>
              <a:rPr lang="en-US" sz="2000" dirty="0" smtClean="0"/>
              <a:t>A hereditary disease caused by a </a:t>
            </a:r>
            <a:r>
              <a:rPr lang="en-US" sz="2000" b="1" dirty="0" smtClean="0"/>
              <a:t>collagen abnormality</a:t>
            </a:r>
            <a:r>
              <a:rPr lang="en-US" sz="2000" dirty="0" smtClean="0"/>
              <a:t>, causing </a:t>
            </a:r>
            <a:r>
              <a:rPr lang="en-US" sz="2000" b="1" dirty="0" smtClean="0"/>
              <a:t>fragility of the skeleton </a:t>
            </a:r>
            <a:r>
              <a:rPr lang="en-US" sz="2000" dirty="0" smtClean="0"/>
              <a:t>which results in </a:t>
            </a:r>
            <a:r>
              <a:rPr lang="en-US" sz="2000" dirty="0" smtClean="0">
                <a:solidFill>
                  <a:srgbClr val="0070C0"/>
                </a:solidFill>
              </a:rPr>
              <a:t>fractures and deformities</a:t>
            </a:r>
            <a:r>
              <a:rPr lang="en-US" sz="2000" dirty="0" smtClean="0"/>
              <a:t>. Also called brittle bone syndrome or </a:t>
            </a:r>
            <a:r>
              <a:rPr lang="en-US" sz="2000" dirty="0" err="1" smtClean="0"/>
              <a:t>Lobstein</a:t>
            </a:r>
            <a:r>
              <a:rPr lang="en-US" sz="2000" dirty="0" smtClean="0"/>
              <a:t> syndrome.</a:t>
            </a:r>
          </a:p>
          <a:p>
            <a:pPr marL="457200" indent="-457200" algn="just">
              <a:buFont typeface="Wingdings" pitchFamily="2" charset="2"/>
              <a:buChar char="Ø"/>
            </a:pPr>
            <a:endParaRPr lang="en-US" sz="2000" dirty="0" smtClean="0"/>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err="1" smtClean="0"/>
              <a:t>Achondroplasia</a:t>
            </a:r>
            <a:r>
              <a:rPr lang="en-US" sz="2000" b="1" dirty="0" smtClean="0"/>
              <a:t>: </a:t>
            </a:r>
            <a:r>
              <a:rPr lang="en-US" sz="2000" dirty="0" smtClean="0"/>
              <a:t>(</a:t>
            </a:r>
            <a:r>
              <a:rPr lang="en-US" sz="2000" b="1" dirty="0" smtClean="0">
                <a:solidFill>
                  <a:srgbClr val="7030A0"/>
                </a:solidFill>
              </a:rPr>
              <a:t>disorder of </a:t>
            </a:r>
            <a:r>
              <a:rPr lang="en-US" sz="2000" b="1" dirty="0" err="1" smtClean="0">
                <a:solidFill>
                  <a:srgbClr val="7030A0"/>
                </a:solidFill>
              </a:rPr>
              <a:t>chondroblasts</a:t>
            </a:r>
            <a:r>
              <a:rPr lang="en-US" sz="2000" dirty="0" smtClean="0"/>
              <a:t>)</a:t>
            </a:r>
            <a:endParaRPr lang="en-US" sz="2000" b="1" dirty="0" smtClean="0"/>
          </a:p>
          <a:p>
            <a:pPr marL="914400" lvl="1" indent="-457200" algn="just">
              <a:buFont typeface="Arial" pitchFamily="34" charset="0"/>
              <a:buChar char="•"/>
            </a:pPr>
            <a:r>
              <a:rPr lang="en-US" sz="2000" dirty="0" smtClean="0"/>
              <a:t>A genetic disorder </a:t>
            </a:r>
            <a:r>
              <a:rPr lang="en-US" sz="2000" b="1" dirty="0" smtClean="0"/>
              <a:t>disturbing normal growth of cartilage</a:t>
            </a:r>
            <a:r>
              <a:rPr lang="en-US" sz="2000" dirty="0" smtClean="0"/>
              <a:t> </a:t>
            </a:r>
            <a:r>
              <a:rPr lang="en-US" sz="2000" b="1" dirty="0" smtClean="0"/>
              <a:t>into bone </a:t>
            </a:r>
            <a:r>
              <a:rPr lang="en-US" sz="2000" dirty="0" smtClean="0"/>
              <a:t>resulting in a form of dwarfism characterised by a usually normal torso and shortened limbs, and usually inherited as an autosomal dominant trait.</a:t>
            </a:r>
          </a:p>
          <a:p>
            <a:pPr marL="457200" indent="-457200" algn="just">
              <a:buFont typeface="Wingdings" pitchFamily="2" charset="2"/>
              <a:buChar char="Ø"/>
            </a:pPr>
            <a:endParaRPr lang="en-US" sz="2000" dirty="0" smtClean="0"/>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b="1" dirty="0" err="1" smtClean="0"/>
              <a:t>Osteopetrosis</a:t>
            </a:r>
            <a:r>
              <a:rPr lang="en-US" sz="2000" b="1" dirty="0" smtClean="0"/>
              <a:t>: </a:t>
            </a:r>
            <a:r>
              <a:rPr lang="en-US" sz="2000" dirty="0" smtClean="0"/>
              <a:t>(</a:t>
            </a:r>
            <a:r>
              <a:rPr lang="en-US" sz="2000" b="1" dirty="0" smtClean="0">
                <a:solidFill>
                  <a:srgbClr val="7030A0"/>
                </a:solidFill>
              </a:rPr>
              <a:t>disorder of osteoclasts</a:t>
            </a:r>
            <a:r>
              <a:rPr lang="en-US" sz="2000" dirty="0" smtClean="0"/>
              <a:t>)</a:t>
            </a:r>
            <a:endParaRPr lang="en-US" sz="2000" b="1" dirty="0" smtClean="0"/>
          </a:p>
          <a:p>
            <a:pPr marL="914400" lvl="1" indent="-457200" algn="just">
              <a:buFont typeface="Arial" pitchFamily="34" charset="0"/>
              <a:buChar char="•"/>
            </a:pPr>
            <a:r>
              <a:rPr lang="en-US" sz="2000" dirty="0" smtClean="0"/>
              <a:t>Also called </a:t>
            </a:r>
            <a:r>
              <a:rPr lang="en-US" sz="2000" i="1" dirty="0" smtClean="0">
                <a:solidFill>
                  <a:srgbClr val="7030A0"/>
                </a:solidFill>
              </a:rPr>
              <a:t>marble bone disease</a:t>
            </a:r>
            <a:r>
              <a:rPr lang="en-US" sz="2000" dirty="0" smtClean="0"/>
              <a:t>, is an autosomal dominant or recessive disorder of </a:t>
            </a:r>
            <a:r>
              <a:rPr lang="en-US" sz="2000" b="1" dirty="0" smtClean="0"/>
              <a:t>increased skeletal mass or </a:t>
            </a:r>
            <a:r>
              <a:rPr lang="en-US" sz="2000" b="1" dirty="0" err="1" smtClean="0"/>
              <a:t>osteosclerosis</a:t>
            </a:r>
            <a:r>
              <a:rPr lang="en-US" sz="2000" b="1" dirty="0" smtClean="0"/>
              <a:t> </a:t>
            </a:r>
            <a:r>
              <a:rPr lang="en-US" sz="2000" dirty="0" smtClean="0"/>
              <a:t>caused by a hereditary defect in osteoclast function. Failure of normal osteoclast function of bone resorption coupled with </a:t>
            </a:r>
            <a:r>
              <a:rPr lang="en-US" sz="2000" b="1" dirty="0" smtClean="0"/>
              <a:t>continued bone formation </a:t>
            </a:r>
            <a:r>
              <a:rPr lang="en-US" sz="2000" dirty="0" smtClean="0"/>
              <a:t>and </a:t>
            </a:r>
            <a:r>
              <a:rPr lang="en-US" sz="2000" dirty="0" err="1" smtClean="0"/>
              <a:t>endochondral</a:t>
            </a:r>
            <a:r>
              <a:rPr lang="en-US" sz="2000" dirty="0" smtClean="0"/>
              <a:t> ossification results in net </a:t>
            </a:r>
            <a:r>
              <a:rPr lang="en-US" sz="2000" b="1" dirty="0" smtClean="0"/>
              <a:t>overgrowth of calcified dense and hard bone </a:t>
            </a:r>
            <a:r>
              <a:rPr lang="en-US" sz="2000" i="1" dirty="0" smtClean="0"/>
              <a:t>(too much bone) </a:t>
            </a:r>
            <a:r>
              <a:rPr lang="en-US" sz="2000" dirty="0" smtClean="0"/>
              <a:t>which occupies most of the available marrow space.</a:t>
            </a:r>
            <a:endParaRPr lang="en-US" sz="2000" dirty="0"/>
          </a:p>
        </p:txBody>
      </p:sp>
      <p:sp>
        <p:nvSpPr>
          <p:cNvPr id="3" name="TextBox 2"/>
          <p:cNvSpPr txBox="1"/>
          <p:nvPr/>
        </p:nvSpPr>
        <p:spPr>
          <a:xfrm>
            <a:off x="0" y="381000"/>
            <a:ext cx="1651158" cy="40011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000" b="1" dirty="0" smtClean="0"/>
              <a:t>Definition of:</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25908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TextBox 2"/>
          <p:cNvSpPr txBox="1"/>
          <p:nvPr/>
        </p:nvSpPr>
        <p:spPr>
          <a:xfrm>
            <a:off x="1" y="1335881"/>
            <a:ext cx="9144000" cy="4708981"/>
          </a:xfrm>
          <a:prstGeom prst="rect">
            <a:avLst/>
          </a:prstGeom>
          <a:noFill/>
        </p:spPr>
        <p:txBody>
          <a:bodyPr wrap="square" rtlCol="0">
            <a:spAutoFit/>
          </a:bodyPr>
          <a:lstStyle/>
          <a:p>
            <a:pPr marL="342900" indent="-342900" algn="just">
              <a:buFont typeface="Wingdings" pitchFamily="2" charset="2"/>
              <a:buChar char="Ø"/>
            </a:pPr>
            <a:r>
              <a:rPr lang="en-US" sz="2000" dirty="0" smtClean="0"/>
              <a:t>Bone tumors are diverse in their gross and morphologic features and range in their biologic potential from their innocuous to the rapidly fatal.</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dirty="0" smtClean="0"/>
              <a:t>Most bone tumor classify accordingly to the </a:t>
            </a:r>
            <a:r>
              <a:rPr lang="en-US" sz="2000" b="1" dirty="0" smtClean="0"/>
              <a:t>normal cell or tissue of origin</a:t>
            </a:r>
            <a:r>
              <a:rPr lang="en-US" sz="2000" dirty="0" smtClean="0"/>
              <a:t>.</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dirty="0" smtClean="0"/>
              <a:t>Overall, </a:t>
            </a:r>
            <a:r>
              <a:rPr lang="en-US" sz="2000" b="1" dirty="0" smtClean="0"/>
              <a:t>matrix-producing and fibrous tumors </a:t>
            </a:r>
            <a:r>
              <a:rPr lang="en-US" sz="2000" dirty="0" smtClean="0"/>
              <a:t>are the most common, and among the </a:t>
            </a:r>
            <a:r>
              <a:rPr lang="en-US" sz="2000" b="1" dirty="0" smtClean="0"/>
              <a:t>benign tumors, </a:t>
            </a:r>
            <a:r>
              <a:rPr lang="en-US" sz="2000" b="1" dirty="0" err="1" smtClean="0"/>
              <a:t>osteochondroma</a:t>
            </a:r>
            <a:r>
              <a:rPr lang="en-US" sz="2000" b="1" dirty="0" smtClean="0"/>
              <a:t> </a:t>
            </a:r>
            <a:r>
              <a:rPr lang="en-US" sz="2000" dirty="0" smtClean="0"/>
              <a:t>and fibrous cortical defect occur most frequently. </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b="1" dirty="0" err="1" smtClean="0"/>
              <a:t>Osteosarcoma</a:t>
            </a:r>
            <a:r>
              <a:rPr lang="en-US" sz="2000" dirty="0" smtClean="0"/>
              <a:t> is the most common primary bone cancer, followed by </a:t>
            </a:r>
            <a:r>
              <a:rPr lang="en-US" sz="2000" b="1" dirty="0" err="1" smtClean="0"/>
              <a:t>chondrosarcoma</a:t>
            </a:r>
            <a:r>
              <a:rPr lang="en-US" sz="2000" dirty="0" smtClean="0"/>
              <a:t> and Ewing sarcoma. </a:t>
            </a:r>
          </a:p>
          <a:p>
            <a:pPr marL="342900" indent="-342900" algn="just">
              <a:buFont typeface="Wingdings" pitchFamily="2" charset="2"/>
              <a:buChar char="Ø"/>
            </a:pPr>
            <a:endParaRPr lang="en-US" sz="2000" dirty="0" smtClean="0"/>
          </a:p>
          <a:p>
            <a:pPr marL="342900" indent="-342900" algn="just">
              <a:buFont typeface="Wingdings" pitchFamily="2" charset="2"/>
              <a:buChar char="Ø"/>
            </a:pPr>
            <a:r>
              <a:rPr lang="en-US" sz="2000" b="1" dirty="0" smtClean="0"/>
              <a:t>Benign tumors </a:t>
            </a:r>
            <a:r>
              <a:rPr lang="en-US" sz="2000" dirty="0" smtClean="0"/>
              <a:t>greatly outnumber their malignant counterparts, particularly before the </a:t>
            </a:r>
            <a:r>
              <a:rPr lang="en-US" sz="2000" b="1" dirty="0" smtClean="0"/>
              <a:t>age of 40 years</a:t>
            </a:r>
            <a:r>
              <a:rPr lang="en-US" sz="2000" dirty="0" smtClean="0"/>
              <a:t>; bone tumors in </a:t>
            </a:r>
            <a:r>
              <a:rPr lang="en-US" sz="2000" b="1" dirty="0" smtClean="0"/>
              <a:t>elderly persons </a:t>
            </a:r>
            <a:r>
              <a:rPr lang="en-US" sz="2000" dirty="0" smtClean="0"/>
              <a:t>are much more likely to be </a:t>
            </a:r>
            <a:r>
              <a:rPr lang="en-US" sz="2000" b="1" dirty="0" smtClean="0"/>
              <a:t>malignant</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krishna bastola\Desktop\hkhk.jpg"/>
          <p:cNvPicPr>
            <a:picLocks noChangeAspect="1" noChangeArrowheads="1"/>
          </p:cNvPicPr>
          <p:nvPr/>
        </p:nvPicPr>
        <p:blipFill>
          <a:blip r:embed="rId2"/>
          <a:srcRect/>
          <a:stretch>
            <a:fillRect/>
          </a:stretch>
        </p:blipFill>
        <p:spPr bwMode="auto">
          <a:xfrm>
            <a:off x="1" y="1102585"/>
            <a:ext cx="9144000" cy="5603015"/>
          </a:xfrm>
          <a:prstGeom prst="rect">
            <a:avLst/>
          </a:prstGeom>
          <a:noFill/>
        </p:spPr>
      </p:pic>
      <p:sp>
        <p:nvSpPr>
          <p:cNvPr id="3" name="Rectangle 2"/>
          <p:cNvSpPr/>
          <p:nvPr/>
        </p:nvSpPr>
        <p:spPr>
          <a:xfrm>
            <a:off x="0" y="697468"/>
            <a:ext cx="4648200" cy="369332"/>
          </a:xfrm>
          <a:prstGeom prst="rect">
            <a:avLst/>
          </a:prstGeom>
        </p:spPr>
        <p:txBody>
          <a:bodyPr wrap="square">
            <a:spAutoFit/>
          </a:bodyPr>
          <a:lstStyle/>
          <a:p>
            <a:r>
              <a:rPr lang="en-US" b="1" u="sng" dirty="0" smtClean="0"/>
              <a:t>TABLE: Classification of Primary Bone Tumours.</a:t>
            </a:r>
            <a:endParaRPr lang="en-US" u="sng" dirty="0"/>
          </a:p>
        </p:txBody>
      </p:sp>
      <p:sp>
        <p:nvSpPr>
          <p:cNvPr id="4" name="TextBox 3"/>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3429000" y="457200"/>
            <a:ext cx="5224640" cy="6148388"/>
          </a:xfrm>
          <a:prstGeom prst="rect">
            <a:avLst/>
          </a:prstGeom>
          <a:noFill/>
          <a:ln w="9525">
            <a:noFill/>
            <a:miter lim="800000"/>
            <a:headEnd/>
            <a:tailEnd/>
          </a:ln>
          <a:effectLst/>
        </p:spPr>
      </p:pic>
      <p:sp>
        <p:nvSpPr>
          <p:cNvPr id="3" name="Rectangle 2"/>
          <p:cNvSpPr/>
          <p:nvPr/>
        </p:nvSpPr>
        <p:spPr>
          <a:xfrm>
            <a:off x="0" y="5638800"/>
            <a:ext cx="3505200" cy="646331"/>
          </a:xfrm>
          <a:prstGeom prst="rect">
            <a:avLst/>
          </a:prstGeom>
        </p:spPr>
        <p:txBody>
          <a:bodyPr wrap="square">
            <a:spAutoFit/>
          </a:bodyPr>
          <a:lstStyle/>
          <a:p>
            <a:r>
              <a:rPr lang="en-US" b="1" dirty="0" smtClean="0"/>
              <a:t>Fig: Anatomic locations of common primary bone tumours.</a:t>
            </a:r>
            <a:endParaRPr lang="en-US" dirty="0"/>
          </a:p>
        </p:txBody>
      </p:sp>
      <p:sp>
        <p:nvSpPr>
          <p:cNvPr id="4" name="TextBox 3"/>
          <p:cNvSpPr txBox="1"/>
          <p:nvPr/>
        </p:nvSpPr>
        <p:spPr>
          <a:xfrm>
            <a:off x="152400"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1117937"/>
            <a:ext cx="9144000" cy="1015663"/>
          </a:xfrm>
          <a:prstGeom prst="rect">
            <a:avLst/>
          </a:prstGeom>
        </p:spPr>
        <p:txBody>
          <a:bodyPr wrap="square">
            <a:spAutoFit/>
          </a:bodyPr>
          <a:lstStyle/>
          <a:p>
            <a:pPr algn="just"/>
            <a:r>
              <a:rPr lang="en-US" sz="2000" b="1" u="sng" dirty="0" err="1" smtClean="0"/>
              <a:t>Osteoma</a:t>
            </a:r>
            <a:r>
              <a:rPr lang="en-US" sz="2000" b="1" u="sng" dirty="0" smtClean="0"/>
              <a:t>:</a:t>
            </a:r>
          </a:p>
          <a:p>
            <a:pPr algn="just"/>
            <a:r>
              <a:rPr lang="en-US" sz="2000" dirty="0" smtClean="0"/>
              <a:t>An </a:t>
            </a:r>
            <a:r>
              <a:rPr lang="en-US" sz="2000" dirty="0" err="1" smtClean="0"/>
              <a:t>osteoma</a:t>
            </a:r>
            <a:r>
              <a:rPr lang="en-US" sz="2000" dirty="0" smtClean="0"/>
              <a:t> is a rare </a:t>
            </a:r>
            <a:r>
              <a:rPr lang="en-US" sz="2000" b="1" dirty="0" smtClean="0"/>
              <a:t>benign, slow-growing lesion</a:t>
            </a:r>
            <a:r>
              <a:rPr lang="en-US" sz="2000" dirty="0" smtClean="0"/>
              <a:t>. Similar lesions may occur following trauma, </a:t>
            </a:r>
            <a:r>
              <a:rPr lang="en-US" sz="2000" dirty="0" err="1" smtClean="0"/>
              <a:t>subperiosteal</a:t>
            </a:r>
            <a:r>
              <a:rPr lang="en-US" sz="2000" dirty="0" smtClean="0"/>
              <a:t> haematoma or local inflammation.</a:t>
            </a:r>
            <a:endParaRPr lang="en-US" sz="2000" dirty="0"/>
          </a:p>
        </p:txBody>
      </p:sp>
      <p:sp>
        <p:nvSpPr>
          <p:cNvPr id="5" name="Rectangle 4"/>
          <p:cNvSpPr/>
          <p:nvPr/>
        </p:nvSpPr>
        <p:spPr>
          <a:xfrm>
            <a:off x="0" y="2712184"/>
            <a:ext cx="9144000" cy="1631216"/>
          </a:xfrm>
          <a:prstGeom prst="rect">
            <a:avLst/>
          </a:prstGeom>
        </p:spPr>
        <p:txBody>
          <a:bodyPr wrap="square">
            <a:spAutoFit/>
          </a:bodyPr>
          <a:lstStyle/>
          <a:p>
            <a:pPr algn="just"/>
            <a:r>
              <a:rPr lang="en-US" sz="2000" b="1" u="sng" dirty="0" smtClean="0"/>
              <a:t>Osteoid </a:t>
            </a:r>
            <a:r>
              <a:rPr lang="en-US" sz="2000" b="1" u="sng" dirty="0" err="1" smtClean="0"/>
              <a:t>osteoma</a:t>
            </a:r>
            <a:r>
              <a:rPr lang="en-US" sz="2000" b="1" u="sng" dirty="0" smtClean="0"/>
              <a:t> :</a:t>
            </a:r>
          </a:p>
          <a:p>
            <a:pPr algn="just"/>
            <a:r>
              <a:rPr lang="en-US" sz="2000" dirty="0" smtClean="0"/>
              <a:t>It is small (usually less than 1 cm) and </a:t>
            </a:r>
            <a:r>
              <a:rPr lang="en-US" sz="2000" b="1" dirty="0" smtClean="0"/>
              <a:t>painful tumour</a:t>
            </a:r>
            <a:r>
              <a:rPr lang="en-US" sz="2000" dirty="0" smtClean="0"/>
              <a:t>, located in the</a:t>
            </a:r>
            <a:r>
              <a:rPr lang="en-US" sz="2000" b="1" dirty="0" smtClean="0"/>
              <a:t> </a:t>
            </a:r>
            <a:r>
              <a:rPr lang="en-US" sz="2000" b="1" dirty="0" smtClean="0">
                <a:solidFill>
                  <a:srgbClr val="7030A0"/>
                </a:solidFill>
              </a:rPr>
              <a:t>cortex</a:t>
            </a:r>
            <a:r>
              <a:rPr lang="en-US" sz="2000" b="1" dirty="0" smtClean="0"/>
              <a:t> </a:t>
            </a:r>
            <a:r>
              <a:rPr lang="en-US" sz="2000" dirty="0" smtClean="0"/>
              <a:t>of a long bone. The tumour is clearly differentiate having surrounding zone of </a:t>
            </a:r>
            <a:r>
              <a:rPr lang="en-US" sz="2000" b="1" dirty="0" smtClean="0"/>
              <a:t>reactive bone formation </a:t>
            </a:r>
            <a:r>
              <a:rPr lang="en-US" sz="2000" dirty="0" smtClean="0"/>
              <a:t>which </a:t>
            </a:r>
            <a:r>
              <a:rPr lang="en-US" sz="2000" dirty="0" err="1" smtClean="0"/>
              <a:t>radiographically</a:t>
            </a:r>
            <a:r>
              <a:rPr lang="en-US" sz="2000" dirty="0" smtClean="0"/>
              <a:t> appears as a </a:t>
            </a:r>
            <a:r>
              <a:rPr lang="en-US" sz="2000" b="1" dirty="0" smtClean="0">
                <a:solidFill>
                  <a:srgbClr val="7030A0"/>
                </a:solidFill>
              </a:rPr>
              <a:t>small central focus or </a:t>
            </a:r>
            <a:r>
              <a:rPr lang="en-US" sz="2000" b="1" dirty="0" err="1" smtClean="0">
                <a:solidFill>
                  <a:srgbClr val="7030A0"/>
                </a:solidFill>
              </a:rPr>
              <a:t>nidus</a:t>
            </a:r>
            <a:r>
              <a:rPr lang="en-US" sz="2000" b="1" dirty="0" smtClean="0">
                <a:solidFill>
                  <a:srgbClr val="7030A0"/>
                </a:solidFill>
              </a:rPr>
              <a:t> </a:t>
            </a:r>
            <a:r>
              <a:rPr lang="en-US" sz="2000" dirty="0" smtClean="0"/>
              <a:t>surrounded by </a:t>
            </a:r>
            <a:r>
              <a:rPr lang="en-US" sz="2000" b="1" dirty="0" smtClean="0"/>
              <a:t>dense sclerotic bone</a:t>
            </a:r>
            <a:r>
              <a:rPr lang="en-US" sz="2000" dirty="0" smtClean="0"/>
              <a:t>.</a:t>
            </a:r>
            <a:endParaRPr lang="en-US" sz="2000" dirty="0"/>
          </a:p>
        </p:txBody>
      </p:sp>
      <p:sp>
        <p:nvSpPr>
          <p:cNvPr id="6" name="Rectangle 5"/>
          <p:cNvSpPr/>
          <p:nvPr/>
        </p:nvSpPr>
        <p:spPr>
          <a:xfrm>
            <a:off x="0" y="4924961"/>
            <a:ext cx="9144000" cy="1323439"/>
          </a:xfrm>
          <a:prstGeom prst="rect">
            <a:avLst/>
          </a:prstGeom>
        </p:spPr>
        <p:txBody>
          <a:bodyPr wrap="square">
            <a:spAutoFit/>
          </a:bodyPr>
          <a:lstStyle/>
          <a:p>
            <a:pPr algn="just"/>
            <a:r>
              <a:rPr lang="en-US" sz="2000" b="1" u="sng" dirty="0" err="1" smtClean="0"/>
              <a:t>Osteoblastoma</a:t>
            </a:r>
            <a:r>
              <a:rPr lang="en-US" sz="2000" b="1" u="sng" dirty="0" smtClean="0"/>
              <a:t>:</a:t>
            </a:r>
          </a:p>
          <a:p>
            <a:pPr algn="just"/>
            <a:r>
              <a:rPr lang="en-US" sz="2000" dirty="0" smtClean="0"/>
              <a:t>It is larger in size (usually more than 1 cm), </a:t>
            </a:r>
            <a:r>
              <a:rPr lang="en-US" sz="2000" b="1" dirty="0" smtClean="0"/>
              <a:t>painless</a:t>
            </a:r>
            <a:r>
              <a:rPr lang="en-US" sz="2000" dirty="0" smtClean="0"/>
              <a:t>, located in the </a:t>
            </a:r>
            <a:r>
              <a:rPr lang="en-US" sz="2000" b="1" dirty="0" smtClean="0">
                <a:solidFill>
                  <a:srgbClr val="7030A0"/>
                </a:solidFill>
              </a:rPr>
              <a:t>medulla</a:t>
            </a:r>
            <a:r>
              <a:rPr lang="en-US" sz="2000" dirty="0" smtClean="0"/>
              <a:t>, commonly in the vertebrae, ribs, </a:t>
            </a:r>
            <a:r>
              <a:rPr lang="en-US" sz="2000" dirty="0" err="1" smtClean="0"/>
              <a:t>ilium</a:t>
            </a:r>
            <a:r>
              <a:rPr lang="en-US" sz="2000" dirty="0" smtClean="0"/>
              <a:t> and long bones, and there is </a:t>
            </a:r>
            <a:r>
              <a:rPr lang="en-US" sz="2000" b="1" dirty="0" smtClean="0"/>
              <a:t>absence of reactive bone formation</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3262892" y="2209800"/>
            <a:ext cx="2618217" cy="584775"/>
          </a:xfrm>
          <a:prstGeom prst="rect">
            <a:avLst/>
          </a:prstGeom>
        </p:spPr>
        <p:txBody>
          <a:bodyPr wrap="none">
            <a:spAutoFit/>
          </a:bodyPr>
          <a:lstStyle/>
          <a:p>
            <a:pPr algn="just"/>
            <a:r>
              <a:rPr lang="en-US" sz="3200" b="1" dirty="0" smtClean="0"/>
              <a:t>Osteosarcoma</a:t>
            </a:r>
            <a:endParaRPr lang="en-US" sz="3200" b="1" dirty="0"/>
          </a:p>
        </p:txBody>
      </p:sp>
    </p:spTree>
    <p:extLst>
      <p:ext uri="{BB962C8B-B14F-4D97-AF65-F5344CB8AC3E}">
        <p14:creationId xmlns:p14="http://schemas.microsoft.com/office/powerpoint/2010/main" val="1375840611"/>
      </p:ext>
    </p:extLst>
  </p:cSld>
  <p:clrMapOvr>
    <a:masterClrMapping/>
  </p:clrMapOvr>
  <p:transition spd="slow">
    <p:wipe dir="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5324535"/>
          </a:xfrm>
          <a:prstGeom prst="rect">
            <a:avLst/>
          </a:prstGeom>
        </p:spPr>
        <p:txBody>
          <a:bodyPr wrap="square">
            <a:spAutoFit/>
          </a:bodyPr>
          <a:lstStyle/>
          <a:p>
            <a:pPr algn="just"/>
            <a:r>
              <a:rPr lang="en-US" sz="2000" b="1" u="sng" dirty="0" err="1" smtClean="0"/>
              <a:t>Osteosarcoma</a:t>
            </a:r>
            <a:r>
              <a:rPr lang="en-US" sz="2000" b="1" u="sng" dirty="0" smtClean="0"/>
              <a:t>:</a:t>
            </a:r>
          </a:p>
          <a:p>
            <a:pPr algn="just"/>
            <a:endParaRPr lang="en-US" sz="2000" dirty="0" smtClean="0"/>
          </a:p>
          <a:p>
            <a:pPr marL="457200" indent="-457200" algn="just">
              <a:buFont typeface="Arial" pitchFamily="34" charset="0"/>
              <a:buChar char="•"/>
            </a:pPr>
            <a:r>
              <a:rPr lang="en-US" sz="2000" dirty="0" err="1" smtClean="0"/>
              <a:t>Osteosarcoma</a:t>
            </a:r>
            <a:r>
              <a:rPr lang="en-US" sz="2000" dirty="0" smtClean="0"/>
              <a:t> or </a:t>
            </a:r>
            <a:r>
              <a:rPr lang="en-US" sz="2000" dirty="0" err="1" smtClean="0"/>
              <a:t>osteogenic</a:t>
            </a:r>
            <a:r>
              <a:rPr lang="en-US" sz="2000" dirty="0" smtClean="0"/>
              <a:t> sarcoma is the most common primary </a:t>
            </a:r>
            <a:r>
              <a:rPr lang="en-US" sz="2000" b="1" dirty="0" smtClean="0"/>
              <a:t>malignant</a:t>
            </a:r>
            <a:r>
              <a:rPr lang="en-US" sz="2000" dirty="0" smtClean="0"/>
              <a:t> tumour of the bone.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tumour is characterised by </a:t>
            </a:r>
            <a:r>
              <a:rPr lang="en-US" sz="2000" b="1" i="1" dirty="0" smtClean="0"/>
              <a:t>formation of osteoid or bone, directly by sarcoma cells</a:t>
            </a:r>
            <a:r>
              <a:rPr lang="en-US" sz="2000" i="1" dirty="0" smtClean="0"/>
              <a:t>. </a:t>
            </a:r>
            <a:r>
              <a:rPr lang="en-US" sz="2000" dirty="0" smtClean="0"/>
              <a:t>The tumour is thought to arise from </a:t>
            </a:r>
            <a:r>
              <a:rPr lang="en-US" sz="2000" b="1" dirty="0" smtClean="0"/>
              <a:t>primitive </a:t>
            </a:r>
            <a:r>
              <a:rPr lang="en-US" sz="2000" b="1" dirty="0" err="1" smtClean="0"/>
              <a:t>osteoblast</a:t>
            </a:r>
            <a:r>
              <a:rPr lang="en-US" sz="2000" b="1" dirty="0" smtClean="0"/>
              <a:t>-forming </a:t>
            </a:r>
            <a:r>
              <a:rPr lang="en-US" sz="2000" b="1" dirty="0" err="1" smtClean="0"/>
              <a:t>mesenchyme</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err="1" smtClean="0"/>
              <a:t>Osteosarcomas</a:t>
            </a:r>
            <a:r>
              <a:rPr lang="en-US" sz="2000" dirty="0" smtClean="0"/>
              <a:t> occur in all age groups, usually in association with other conditions, including Paget disease, bone infarcts, and previous irradiation.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Men are more commonly affected than women.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Although any bone can be involved, most tumors arise in the </a:t>
            </a:r>
            <a:r>
              <a:rPr lang="en-US" sz="2000" b="1" dirty="0" err="1" smtClean="0">
                <a:solidFill>
                  <a:srgbClr val="7030A0"/>
                </a:solidFill>
              </a:rPr>
              <a:t>metaphyseal</a:t>
            </a:r>
            <a:r>
              <a:rPr lang="en-US" sz="2000" dirty="0" smtClean="0">
                <a:solidFill>
                  <a:srgbClr val="7030A0"/>
                </a:solidFill>
              </a:rPr>
              <a:t> </a:t>
            </a:r>
            <a:r>
              <a:rPr lang="en-US" sz="2000" b="1" dirty="0" smtClean="0">
                <a:solidFill>
                  <a:srgbClr val="7030A0"/>
                </a:solidFill>
              </a:rPr>
              <a:t>region</a:t>
            </a:r>
            <a:r>
              <a:rPr lang="en-US" sz="2000" dirty="0" smtClean="0">
                <a:solidFill>
                  <a:srgbClr val="7030A0"/>
                </a:solidFill>
              </a:rPr>
              <a:t> </a:t>
            </a:r>
            <a:r>
              <a:rPr lang="en-US" sz="2000" dirty="0" smtClean="0"/>
              <a:t>of the long bones of the extremities, with almost 60% occurring about the </a:t>
            </a:r>
            <a:r>
              <a:rPr lang="en-US" sz="2000" b="1" dirty="0" smtClean="0"/>
              <a:t>knee</a:t>
            </a:r>
            <a:r>
              <a:rPr lang="en-US" sz="2000" dirty="0" smtClean="0"/>
              <a:t>, 15% around the </a:t>
            </a:r>
            <a:r>
              <a:rPr lang="en-US" sz="2000" b="1" dirty="0" smtClean="0"/>
              <a:t>hip</a:t>
            </a:r>
            <a:r>
              <a:rPr lang="en-US" sz="2000" dirty="0" smtClean="0"/>
              <a:t>, 10% at the </a:t>
            </a:r>
            <a:r>
              <a:rPr lang="en-US" sz="2000" b="1" dirty="0" smtClean="0"/>
              <a:t>shoulder</a:t>
            </a:r>
            <a:r>
              <a:rPr lang="en-US" sz="2000" dirty="0" smtClean="0"/>
              <a:t>, and 8% in the </a:t>
            </a:r>
            <a:r>
              <a:rPr lang="en-US" sz="2000" b="1" dirty="0" smtClean="0"/>
              <a:t>jaw</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5324535"/>
          </a:xfrm>
          <a:prstGeom prst="rect">
            <a:avLst/>
          </a:prstGeom>
        </p:spPr>
        <p:txBody>
          <a:bodyPr wrap="square">
            <a:spAutoFit/>
          </a:bodyPr>
          <a:lstStyle/>
          <a:p>
            <a:pPr algn="just"/>
            <a:r>
              <a:rPr lang="en-US" sz="2000" b="1" u="sng" dirty="0" err="1" smtClean="0"/>
              <a:t>Osteosarcoma</a:t>
            </a:r>
            <a:r>
              <a:rPr lang="en-US" sz="2000" b="1" u="sng" dirty="0" smtClean="0"/>
              <a:t>:</a:t>
            </a:r>
          </a:p>
          <a:p>
            <a:pPr algn="just"/>
            <a:endParaRPr lang="en-US" sz="2000" b="1" dirty="0" smtClean="0"/>
          </a:p>
          <a:p>
            <a:pPr algn="just"/>
            <a:r>
              <a:rPr lang="en-US" sz="2000" b="1" dirty="0" smtClean="0"/>
              <a:t>MORPHOLOGY</a:t>
            </a:r>
          </a:p>
          <a:p>
            <a:pPr marL="457200" indent="-457200" algn="just">
              <a:buFont typeface="Arial" pitchFamily="34" charset="0"/>
              <a:buChar char="•"/>
            </a:pPr>
            <a:r>
              <a:rPr lang="en-US" sz="2000" dirty="0" smtClean="0"/>
              <a:t>On gross evaluation, </a:t>
            </a:r>
            <a:r>
              <a:rPr lang="en-US" sz="2000" dirty="0" err="1" smtClean="0"/>
              <a:t>osteosarcomas</a:t>
            </a:r>
            <a:r>
              <a:rPr lang="en-US" sz="2000" dirty="0" smtClean="0"/>
              <a:t> are </a:t>
            </a:r>
            <a:r>
              <a:rPr lang="en-US" sz="2000" b="1" dirty="0" smtClean="0"/>
              <a:t>gritty-appearing, gray-white tumors, often exhibiting hemorrhage and cystic degeneration</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Tumors frequently destroy the surrounding cortices, producing soft tissue masses.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They spread extensively in the medullary canal, infiltrating and replacing the marrow but only infrequently </a:t>
            </a:r>
            <a:r>
              <a:rPr lang="en-US" sz="2000" b="1" dirty="0" smtClean="0"/>
              <a:t>penetrating the </a:t>
            </a:r>
            <a:r>
              <a:rPr lang="en-US" sz="2000" b="1" dirty="0" err="1" smtClean="0"/>
              <a:t>epiphyseal</a:t>
            </a:r>
            <a:r>
              <a:rPr lang="en-US" sz="2000" b="1" dirty="0" smtClean="0"/>
              <a:t> plate </a:t>
            </a:r>
            <a:r>
              <a:rPr lang="en-US" sz="2000" dirty="0" smtClean="0"/>
              <a:t>or </a:t>
            </a:r>
            <a:r>
              <a:rPr lang="en-US" sz="2000" b="1" dirty="0" smtClean="0"/>
              <a:t>entering the joint space.</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Tumor cells </a:t>
            </a:r>
            <a:r>
              <a:rPr lang="en-US" sz="2000" dirty="0" smtClean="0">
                <a:solidFill>
                  <a:srgbClr val="7030A0"/>
                </a:solidFill>
              </a:rPr>
              <a:t>vary in size and shape </a:t>
            </a:r>
            <a:r>
              <a:rPr lang="en-US" sz="2000" dirty="0" smtClean="0"/>
              <a:t>and frequently have </a:t>
            </a:r>
            <a:r>
              <a:rPr lang="en-US" sz="2000" b="1" dirty="0" smtClean="0"/>
              <a:t>large</a:t>
            </a:r>
            <a:r>
              <a:rPr lang="en-US" sz="2000" dirty="0" smtClean="0"/>
              <a:t> </a:t>
            </a:r>
            <a:r>
              <a:rPr lang="en-US" sz="2000" b="1" dirty="0" err="1" smtClean="0"/>
              <a:t>hyperchromatic</a:t>
            </a:r>
            <a:r>
              <a:rPr lang="en-US" sz="2000" b="1" dirty="0" smtClean="0"/>
              <a:t> nuclei; bizarre tumor giant cells are common, as are mitotic figures</a:t>
            </a:r>
            <a:r>
              <a:rPr lang="en-US" sz="2000" dirty="0" smtClean="0"/>
              <a:t>. </a:t>
            </a:r>
          </a:p>
          <a:p>
            <a:pPr marL="457200" indent="-457200" algn="just">
              <a:buFont typeface="Arial" pitchFamily="34" charset="0"/>
              <a:buChar char="•"/>
            </a:pPr>
            <a:endParaRPr lang="en-US" sz="2000" b="1" dirty="0" smtClean="0"/>
          </a:p>
          <a:p>
            <a:pPr marL="457200" indent="-457200" algn="just">
              <a:buFont typeface="Arial" pitchFamily="34" charset="0"/>
              <a:buChar char="•"/>
            </a:pPr>
            <a:r>
              <a:rPr lang="en-US" sz="2000" dirty="0" smtClean="0"/>
              <a:t>The production of mineralized or </a:t>
            </a:r>
            <a:r>
              <a:rPr lang="en-US" sz="2000" dirty="0" err="1" smtClean="0"/>
              <a:t>unmineralized</a:t>
            </a:r>
            <a:r>
              <a:rPr lang="en-US" sz="2000" dirty="0" smtClean="0"/>
              <a:t> bone (osteoid) by malignant cells is essential for diagnosis of </a:t>
            </a:r>
            <a:r>
              <a:rPr lang="en-US" sz="2000" dirty="0" err="1" smtClean="0"/>
              <a:t>osteosarcoma</a:t>
            </a:r>
            <a:r>
              <a:rPr lang="en-US" sz="2000" dirty="0" smtClean="0"/>
              <a:t>.</a:t>
            </a:r>
          </a:p>
        </p:txBody>
      </p:sp>
    </p:spTree>
  </p:cSld>
  <p:clrMapOvr>
    <a:masterClrMapping/>
  </p:clrMapOvr>
  <p:transition spd="slow">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80046" y="76200"/>
            <a:ext cx="281115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Bone</a:t>
            </a:r>
            <a:endParaRPr lang="en-US" sz="2800" b="1" dirty="0">
              <a:effectLst>
                <a:outerShdw blurRad="38100" dist="38100" dir="2700000" algn="tl">
                  <a:srgbClr val="000000">
                    <a:alpha val="43137"/>
                  </a:srgbClr>
                </a:outerShdw>
              </a:effectLst>
              <a:latin typeface="+mj-lt"/>
            </a:endParaRPr>
          </a:p>
        </p:txBody>
      </p:sp>
      <p:sp>
        <p:nvSpPr>
          <p:cNvPr id="3" name="Rectangle 2"/>
          <p:cNvSpPr/>
          <p:nvPr/>
        </p:nvSpPr>
        <p:spPr>
          <a:xfrm>
            <a:off x="0" y="914400"/>
            <a:ext cx="9144000" cy="5632311"/>
          </a:xfrm>
          <a:prstGeom prst="rect">
            <a:avLst/>
          </a:prstGeom>
        </p:spPr>
        <p:txBody>
          <a:bodyPr wrap="square">
            <a:spAutoFit/>
          </a:bodyPr>
          <a:lstStyle/>
          <a:p>
            <a:pPr algn="just"/>
            <a:r>
              <a:rPr lang="en-US" sz="2000" b="1" dirty="0" smtClean="0"/>
              <a:t>HISTOLOGY</a:t>
            </a:r>
          </a:p>
          <a:p>
            <a:pPr algn="just"/>
            <a:endParaRPr lang="en-US" sz="2000" b="1" dirty="0" smtClean="0"/>
          </a:p>
          <a:p>
            <a:pPr marL="514350" indent="-514350" algn="just">
              <a:buFont typeface="+mj-lt"/>
              <a:buAutoNum type="romanLcPeriod" startAt="2"/>
            </a:pPr>
            <a:r>
              <a:rPr lang="en-US" sz="2000" b="1" dirty="0" smtClean="0"/>
              <a:t>Osteocytes:</a:t>
            </a:r>
          </a:p>
          <a:p>
            <a:pPr marL="971550" lvl="1" indent="-514350" algn="just">
              <a:buFont typeface="Arial" pitchFamily="34" charset="0"/>
              <a:buChar char="•"/>
            </a:pPr>
            <a:r>
              <a:rPr lang="en-US" sz="2000" dirty="0" smtClean="0"/>
              <a:t>Osteocytes are those osteoblasts which </a:t>
            </a:r>
            <a:r>
              <a:rPr lang="en-US" sz="2000" b="1" dirty="0" smtClean="0"/>
              <a:t>get incorporated into the bone matrix during its synthesis</a:t>
            </a:r>
            <a:r>
              <a:rPr lang="en-US" sz="2000" dirty="0" smtClean="0"/>
              <a:t>. </a:t>
            </a:r>
          </a:p>
          <a:p>
            <a:pPr marL="971550" lvl="1" indent="-514350" algn="just">
              <a:buFont typeface="Arial" pitchFamily="34" charset="0"/>
              <a:buChar char="•"/>
            </a:pPr>
            <a:r>
              <a:rPr lang="en-US" sz="2000" dirty="0" smtClean="0"/>
              <a:t>found within small spaces called </a:t>
            </a:r>
            <a:r>
              <a:rPr lang="en-US" sz="2000" b="1" dirty="0" smtClean="0"/>
              <a:t>lacunae</a:t>
            </a:r>
            <a:r>
              <a:rPr lang="en-US" sz="2000" dirty="0" smtClean="0"/>
              <a:t> lying in the bone matrix.</a:t>
            </a:r>
          </a:p>
          <a:p>
            <a:pPr algn="just"/>
            <a:endParaRPr lang="en-US" sz="2000" b="1" dirty="0" smtClean="0"/>
          </a:p>
          <a:p>
            <a:pPr marL="514350" indent="-514350" algn="just">
              <a:buFont typeface="+mj-lt"/>
              <a:buAutoNum type="romanLcPeriod" startAt="3"/>
            </a:pPr>
            <a:r>
              <a:rPr lang="en-US" sz="2000" b="1" dirty="0" smtClean="0"/>
              <a:t>Osteoclasts:</a:t>
            </a:r>
          </a:p>
          <a:p>
            <a:pPr marL="971550" lvl="1" indent="-514350" algn="just">
              <a:buFont typeface="Arial" pitchFamily="34" charset="0"/>
              <a:buChar char="•"/>
            </a:pPr>
            <a:r>
              <a:rPr lang="en-US" sz="2000" dirty="0" smtClean="0"/>
              <a:t>large multinucleate cells of mononuclear-macrophage origin and are </a:t>
            </a:r>
            <a:r>
              <a:rPr lang="en-US" sz="2000" b="1" dirty="0" smtClean="0"/>
              <a:t>responsible for bone resorption </a:t>
            </a:r>
            <a:r>
              <a:rPr lang="en-US" sz="2000" dirty="0" smtClean="0"/>
              <a:t>(absorption and removal of bone). </a:t>
            </a:r>
          </a:p>
          <a:p>
            <a:pPr marL="971550" lvl="1" indent="-514350" algn="just">
              <a:buFont typeface="Arial" pitchFamily="34" charset="0"/>
              <a:buChar char="•"/>
            </a:pPr>
            <a:r>
              <a:rPr lang="en-US" sz="2000" dirty="0" smtClean="0"/>
              <a:t>The osteoclastic activity is determined by bone-related serum </a:t>
            </a:r>
            <a:r>
              <a:rPr lang="en-US" sz="2000" b="1" i="1" dirty="0" smtClean="0"/>
              <a:t>acid phosphatase levels</a:t>
            </a:r>
            <a:r>
              <a:rPr lang="en-US" sz="2000" dirty="0" smtClean="0"/>
              <a:t>. </a:t>
            </a:r>
          </a:p>
          <a:p>
            <a:pPr marL="971550" lvl="1" indent="-514350" algn="just">
              <a:buFont typeface="Arial" pitchFamily="34" charset="0"/>
              <a:buChar char="•"/>
            </a:pPr>
            <a:r>
              <a:rPr lang="en-US" sz="2000" dirty="0" smtClean="0"/>
              <a:t>found along the endosteal surface of the cortical (compact) bone and the trabeculae of trabecular (cancellous) bone.</a:t>
            </a:r>
          </a:p>
          <a:p>
            <a:pPr marL="971550" lvl="1" indent="-514350" algn="just">
              <a:buFont typeface="Arial" pitchFamily="34" charset="0"/>
              <a:buChar char="•"/>
            </a:pPr>
            <a:endParaRPr lang="en-US" sz="2000" b="1" dirty="0" smtClean="0"/>
          </a:p>
          <a:p>
            <a:pPr marL="514350" indent="-514350" algn="just">
              <a:buFont typeface="+mj-lt"/>
              <a:buAutoNum type="romanLcPeriod" startAt="4"/>
            </a:pPr>
            <a:r>
              <a:rPr lang="en-US" sz="2000" b="1" dirty="0" smtClean="0"/>
              <a:t>Osteoid matrix</a:t>
            </a:r>
          </a:p>
          <a:p>
            <a:pPr marL="971550" lvl="1" indent="-514350" algn="just">
              <a:buFont typeface="Arial" pitchFamily="34" charset="0"/>
              <a:buChar char="•"/>
            </a:pPr>
            <a:r>
              <a:rPr lang="en-US" sz="2000" dirty="0" smtClean="0"/>
              <a:t>The osteoid matrix of bone consists of 90-95% of </a:t>
            </a:r>
            <a:r>
              <a:rPr lang="en-US" sz="2000" b="1" dirty="0" smtClean="0"/>
              <a:t>collagen type I </a:t>
            </a:r>
            <a:r>
              <a:rPr lang="en-US" sz="2000" dirty="0" smtClean="0"/>
              <a:t>and comprises nearly half of total body’s collagen.</a:t>
            </a:r>
          </a:p>
        </p:txBody>
      </p:sp>
    </p:spTree>
  </p:cSld>
  <p:clrMapOvr>
    <a:masterClrMapping/>
  </p:clrMapOvr>
  <p:transition spd="slow">
    <p:wipe dir="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2862322"/>
          </a:xfrm>
          <a:prstGeom prst="rect">
            <a:avLst/>
          </a:prstGeom>
        </p:spPr>
        <p:txBody>
          <a:bodyPr wrap="square">
            <a:spAutoFit/>
          </a:bodyPr>
          <a:lstStyle/>
          <a:p>
            <a:pPr algn="just"/>
            <a:r>
              <a:rPr lang="en-US" sz="2000" b="1" u="sng" dirty="0" err="1" smtClean="0"/>
              <a:t>Osteosarcoma</a:t>
            </a:r>
            <a:r>
              <a:rPr lang="en-US" sz="2000" b="1" u="sng" dirty="0" smtClean="0"/>
              <a:t>:</a:t>
            </a:r>
          </a:p>
          <a:p>
            <a:pPr algn="just"/>
            <a:endParaRPr lang="en-US" sz="2000" b="1" dirty="0" smtClean="0"/>
          </a:p>
          <a:p>
            <a:pPr algn="just"/>
            <a:r>
              <a:rPr lang="en-US" sz="2000" b="1" dirty="0" smtClean="0"/>
              <a:t>MORPHOLOGY</a:t>
            </a:r>
          </a:p>
          <a:p>
            <a:pPr marL="457200" indent="-457200" algn="just">
              <a:buFont typeface="Arial" pitchFamily="34" charset="0"/>
              <a:buChar char="•"/>
            </a:pPr>
            <a:r>
              <a:rPr lang="en-US" sz="2000" b="1" dirty="0" smtClean="0">
                <a:solidFill>
                  <a:srgbClr val="7030A0"/>
                </a:solidFill>
              </a:rPr>
              <a:t>Cartilage</a:t>
            </a:r>
            <a:r>
              <a:rPr lang="en-US" sz="2000" dirty="0" smtClean="0"/>
              <a:t> and </a:t>
            </a:r>
            <a:r>
              <a:rPr lang="en-US" sz="2000" b="1" dirty="0" smtClean="0">
                <a:solidFill>
                  <a:srgbClr val="7030A0"/>
                </a:solidFill>
              </a:rPr>
              <a:t>fibroblastic</a:t>
            </a:r>
            <a:r>
              <a:rPr lang="en-US" sz="2000" dirty="0" smtClean="0"/>
              <a:t> differentiation can also be present in varying amounts.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When malignant cartilage is abundant, the tumor is called a </a:t>
            </a:r>
            <a:r>
              <a:rPr lang="en-US" sz="2000" b="1" dirty="0" err="1" smtClean="0"/>
              <a:t>chondroblastic</a:t>
            </a:r>
            <a:r>
              <a:rPr lang="en-US" sz="2000" b="1" dirty="0" smtClean="0"/>
              <a:t> </a:t>
            </a:r>
            <a:r>
              <a:rPr lang="en-US" sz="2000" b="1" dirty="0" err="1" smtClean="0"/>
              <a:t>osteosarcoma</a:t>
            </a:r>
            <a:r>
              <a:rPr lang="en-US" sz="2000" b="1" dirty="0" smtClean="0"/>
              <a:t>. </a:t>
            </a:r>
          </a:p>
          <a:p>
            <a:pPr marL="457200" indent="-457200" algn="just">
              <a:buFont typeface="Arial" pitchFamily="34" charset="0"/>
              <a:buChar char="•"/>
            </a:pPr>
            <a:endParaRPr lang="en-US" sz="2000" b="1" dirty="0" smtClean="0"/>
          </a:p>
          <a:p>
            <a:pPr marL="457200" indent="-457200" algn="just">
              <a:buFont typeface="Arial" pitchFamily="34" charset="0"/>
              <a:buChar char="•"/>
            </a:pPr>
            <a:r>
              <a:rPr lang="en-US" sz="2000" b="1" dirty="0" smtClean="0">
                <a:solidFill>
                  <a:srgbClr val="7030A0"/>
                </a:solidFill>
              </a:rPr>
              <a:t>Vascular invasion </a:t>
            </a:r>
            <a:r>
              <a:rPr lang="en-US" sz="2000" dirty="0" smtClean="0"/>
              <a:t>is common, as is spontaneous tumor necrosis.</a:t>
            </a:r>
            <a:endParaRPr lang="en-US" sz="2000" dirty="0"/>
          </a:p>
        </p:txBody>
      </p:sp>
    </p:spTree>
  </p:cSld>
  <p:clrMapOvr>
    <a:masterClrMapping/>
  </p:clrMapOvr>
  <p:transition spd="slow">
    <p:wipe dir="r"/>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1981200" y="872717"/>
            <a:ext cx="2971800" cy="4518432"/>
          </a:xfrm>
          <a:prstGeom prst="rect">
            <a:avLst/>
          </a:prstGeom>
          <a:solidFill>
            <a:schemeClr val="bg1"/>
          </a:solidFill>
          <a:ln w="9525">
            <a:noFill/>
            <a:miter lim="800000"/>
            <a:headEnd/>
            <a:tailEnd/>
          </a:ln>
          <a:effectLst/>
        </p:spPr>
      </p:pic>
      <p:sp>
        <p:nvSpPr>
          <p:cNvPr id="4" name="Rectangle 3"/>
          <p:cNvSpPr/>
          <p:nvPr/>
        </p:nvSpPr>
        <p:spPr>
          <a:xfrm>
            <a:off x="0" y="5486400"/>
            <a:ext cx="9144000" cy="1400383"/>
          </a:xfrm>
          <a:prstGeom prst="rect">
            <a:avLst/>
          </a:prstGeom>
        </p:spPr>
        <p:txBody>
          <a:bodyPr wrap="square">
            <a:spAutoFit/>
          </a:bodyPr>
          <a:lstStyle/>
          <a:p>
            <a:pPr algn="just"/>
            <a:r>
              <a:rPr lang="en-US" sz="1700" b="1" dirty="0" smtClean="0"/>
              <a:t>Fig: </a:t>
            </a:r>
            <a:r>
              <a:rPr lang="en-US" sz="1700" b="1" dirty="0" err="1" smtClean="0"/>
              <a:t>Osteosarcoma</a:t>
            </a:r>
            <a:r>
              <a:rPr lang="en-US" sz="1700" b="1" dirty="0" smtClean="0"/>
              <a:t>. A, </a:t>
            </a:r>
            <a:r>
              <a:rPr lang="en-US" sz="1700" dirty="0" smtClean="0"/>
              <a:t>Mass involving the upper end of the tibia. The </a:t>
            </a:r>
            <a:r>
              <a:rPr lang="en-US" sz="1700" dirty="0" smtClean="0">
                <a:solidFill>
                  <a:srgbClr val="7030A0"/>
                </a:solidFill>
              </a:rPr>
              <a:t>tan-white tumor fills </a:t>
            </a:r>
            <a:r>
              <a:rPr lang="en-US" sz="1700" dirty="0" smtClean="0"/>
              <a:t>most of the medullary cavity of the </a:t>
            </a:r>
            <a:r>
              <a:rPr lang="en-US" sz="1700" dirty="0" err="1" smtClean="0"/>
              <a:t>metaphysis</a:t>
            </a:r>
            <a:r>
              <a:rPr lang="en-US" sz="1700" dirty="0" smtClean="0"/>
              <a:t> and proximal </a:t>
            </a:r>
            <a:r>
              <a:rPr lang="en-US" sz="1700" dirty="0" err="1" smtClean="0"/>
              <a:t>diaphysis</a:t>
            </a:r>
            <a:r>
              <a:rPr lang="en-US" sz="1700" dirty="0" smtClean="0"/>
              <a:t>. It has </a:t>
            </a:r>
            <a:r>
              <a:rPr lang="en-US" sz="1700" dirty="0" smtClean="0">
                <a:solidFill>
                  <a:srgbClr val="7030A0"/>
                </a:solidFill>
              </a:rPr>
              <a:t>infiltrated through the cortex, lifted the periosteum, and formed soft tissue masses </a:t>
            </a:r>
            <a:r>
              <a:rPr lang="en-US" sz="1700" dirty="0" smtClean="0"/>
              <a:t>on both sides of the bone. </a:t>
            </a:r>
            <a:r>
              <a:rPr lang="en-US" sz="1700" b="1" dirty="0" smtClean="0"/>
              <a:t>B,</a:t>
            </a:r>
            <a:r>
              <a:rPr lang="en-US" sz="1700" dirty="0" smtClean="0"/>
              <a:t> Histologic appearance, with coarse, lacelike pattern of </a:t>
            </a:r>
            <a:r>
              <a:rPr lang="en-US" sz="1700" dirty="0" err="1" smtClean="0"/>
              <a:t>neoplastic</a:t>
            </a:r>
            <a:r>
              <a:rPr lang="en-US" sz="1700" dirty="0" smtClean="0"/>
              <a:t> bone (</a:t>
            </a:r>
            <a:r>
              <a:rPr lang="en-US" sz="1700" i="1" dirty="0" smtClean="0"/>
              <a:t>arrow) </a:t>
            </a:r>
            <a:r>
              <a:rPr lang="en-US" sz="1700" dirty="0" smtClean="0"/>
              <a:t>produced by </a:t>
            </a:r>
            <a:r>
              <a:rPr lang="en-US" sz="1700" b="1" dirty="0" smtClean="0"/>
              <a:t>anaplastic tumor cells</a:t>
            </a:r>
            <a:r>
              <a:rPr lang="en-US" sz="1700" dirty="0" smtClean="0"/>
              <a:t>. Note the wildly</a:t>
            </a:r>
            <a:r>
              <a:rPr lang="en-US" sz="1700" i="1" dirty="0" smtClean="0"/>
              <a:t> </a:t>
            </a:r>
            <a:r>
              <a:rPr lang="en-US" sz="1700" b="1" dirty="0" smtClean="0"/>
              <a:t>aberrant</a:t>
            </a:r>
            <a:r>
              <a:rPr lang="en-US" sz="1700" dirty="0" smtClean="0"/>
              <a:t> </a:t>
            </a:r>
            <a:r>
              <a:rPr lang="en-US" sz="1700" b="1" dirty="0" smtClean="0"/>
              <a:t>mitotic figures </a:t>
            </a:r>
            <a:r>
              <a:rPr lang="en-US" sz="1700" dirty="0" smtClean="0"/>
              <a:t>(</a:t>
            </a:r>
            <a:r>
              <a:rPr lang="en-US" sz="1700" i="1" dirty="0" smtClean="0"/>
              <a:t>arrowheads).</a:t>
            </a:r>
            <a:endParaRPr lang="en-US" sz="1700" dirty="0"/>
          </a:p>
        </p:txBody>
      </p:sp>
      <p:pic>
        <p:nvPicPr>
          <p:cNvPr id="3076" name="Picture 4" descr="C:\Users\krishna bastola\Desktop\jkjkj.jpg"/>
          <p:cNvPicPr>
            <a:picLocks noChangeAspect="1" noChangeArrowheads="1"/>
          </p:cNvPicPr>
          <p:nvPr/>
        </p:nvPicPr>
        <p:blipFill>
          <a:blip r:embed="rId3"/>
          <a:srcRect/>
          <a:stretch>
            <a:fillRect/>
          </a:stretch>
        </p:blipFill>
        <p:spPr bwMode="auto">
          <a:xfrm>
            <a:off x="5486400" y="838200"/>
            <a:ext cx="2743200" cy="4493142"/>
          </a:xfrm>
          <a:prstGeom prst="rect">
            <a:avLst/>
          </a:prstGeom>
          <a:noFill/>
        </p:spPr>
      </p:pic>
      <p:sp>
        <p:nvSpPr>
          <p:cNvPr id="13" name="TextBox 12"/>
          <p:cNvSpPr txBox="1"/>
          <p:nvPr/>
        </p:nvSpPr>
        <p:spPr>
          <a:xfrm>
            <a:off x="733054" y="4933890"/>
            <a:ext cx="340158" cy="400110"/>
          </a:xfrm>
          <a:prstGeom prst="rect">
            <a:avLst/>
          </a:prstGeom>
          <a:noFill/>
        </p:spPr>
        <p:txBody>
          <a:bodyPr wrap="none" rtlCol="0">
            <a:spAutoFit/>
          </a:bodyPr>
          <a:lstStyle/>
          <a:p>
            <a:r>
              <a:rPr lang="en-US" sz="2000" b="1" dirty="0" smtClean="0">
                <a:solidFill>
                  <a:schemeClr val="bg1"/>
                </a:solidFill>
              </a:rPr>
              <a:t>A</a:t>
            </a:r>
            <a:endParaRPr lang="en-US" sz="2000" b="1" dirty="0">
              <a:solidFill>
                <a:schemeClr val="bg1"/>
              </a:solidFill>
            </a:endParaRPr>
          </a:p>
        </p:txBody>
      </p:sp>
      <p:sp>
        <p:nvSpPr>
          <p:cNvPr id="6" name="TextBox 5"/>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7" name="TextBox 6"/>
          <p:cNvSpPr txBox="1"/>
          <p:nvPr/>
        </p:nvSpPr>
        <p:spPr>
          <a:xfrm>
            <a:off x="1219200" y="4953000"/>
            <a:ext cx="324128" cy="369332"/>
          </a:xfrm>
          <a:prstGeom prst="rect">
            <a:avLst/>
          </a:prstGeom>
          <a:noFill/>
        </p:spPr>
        <p:txBody>
          <a:bodyPr wrap="none" rtlCol="0">
            <a:spAutoFit/>
          </a:bodyPr>
          <a:lstStyle/>
          <a:p>
            <a:r>
              <a:rPr lang="en-US" b="1" dirty="0" smtClean="0">
                <a:solidFill>
                  <a:schemeClr val="bg1"/>
                </a:solidFill>
              </a:rPr>
              <a:t>A</a:t>
            </a:r>
            <a:endParaRPr lang="en-US" b="1" dirty="0">
              <a:solidFill>
                <a:schemeClr val="bg1"/>
              </a:solidFill>
            </a:endParaRPr>
          </a:p>
        </p:txBody>
      </p:sp>
      <p:sp>
        <p:nvSpPr>
          <p:cNvPr id="8" name="Rectangle 7"/>
          <p:cNvSpPr/>
          <p:nvPr/>
        </p:nvSpPr>
        <p:spPr>
          <a:xfrm>
            <a:off x="0" y="914400"/>
            <a:ext cx="2895600" cy="400110"/>
          </a:xfrm>
          <a:prstGeom prst="rect">
            <a:avLst/>
          </a:prstGeom>
        </p:spPr>
        <p:txBody>
          <a:bodyPr wrap="square">
            <a:spAutoFit/>
          </a:bodyPr>
          <a:lstStyle/>
          <a:p>
            <a:pPr algn="just"/>
            <a:r>
              <a:rPr lang="en-US" sz="2000" b="1" u="sng" dirty="0" err="1" smtClean="0"/>
              <a:t>Osteosarcoma</a:t>
            </a:r>
            <a:r>
              <a:rPr lang="en-US" sz="2000" b="1" u="sng" dirty="0" smtClean="0"/>
              <a:t>:</a:t>
            </a:r>
          </a:p>
        </p:txBody>
      </p:sp>
    </p:spTree>
  </p:cSld>
  <p:clrMapOvr>
    <a:masterClrMapping/>
  </p:clrMapOvr>
  <p:transition spd="slow">
    <p:wipe dir="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2554545"/>
          </a:xfrm>
          <a:prstGeom prst="rect">
            <a:avLst/>
          </a:prstGeom>
        </p:spPr>
        <p:txBody>
          <a:bodyPr wrap="square">
            <a:spAutoFit/>
          </a:bodyPr>
          <a:lstStyle/>
          <a:p>
            <a:pPr algn="just"/>
            <a:r>
              <a:rPr lang="en-US" sz="2000" b="1" u="sng" dirty="0" err="1" smtClean="0"/>
              <a:t>Osteosarcoma</a:t>
            </a:r>
            <a:r>
              <a:rPr lang="en-US" sz="2000" b="1" u="sng" dirty="0" smtClean="0"/>
              <a:t>:</a:t>
            </a:r>
          </a:p>
          <a:p>
            <a:pPr algn="just"/>
            <a:endParaRPr lang="en-US" sz="2000" b="1" dirty="0" smtClean="0"/>
          </a:p>
          <a:p>
            <a:r>
              <a:rPr lang="en-US" sz="2000" b="1" dirty="0" smtClean="0"/>
              <a:t>PATHOGENESIS</a:t>
            </a:r>
          </a:p>
          <a:p>
            <a:pPr marL="457200" indent="-457200">
              <a:buFont typeface="Arial" pitchFamily="34" charset="0"/>
              <a:buChar char="•"/>
            </a:pPr>
            <a:r>
              <a:rPr lang="en-US" sz="2000" dirty="0" smtClean="0"/>
              <a:t>Several </a:t>
            </a:r>
            <a:r>
              <a:rPr lang="en-US" sz="2000" b="1" dirty="0" smtClean="0"/>
              <a:t>mutations</a:t>
            </a:r>
            <a:r>
              <a:rPr lang="en-US" sz="2000" dirty="0" smtClean="0"/>
              <a:t> are closely associated with the development of </a:t>
            </a:r>
            <a:r>
              <a:rPr lang="en-US" sz="2000" dirty="0" err="1" smtClean="0"/>
              <a:t>osteosarcoma</a:t>
            </a:r>
            <a:r>
              <a:rPr lang="en-US" sz="2000" dirty="0" smtClean="0"/>
              <a:t>. </a:t>
            </a:r>
          </a:p>
          <a:p>
            <a:pPr marL="457200" indent="-457200">
              <a:buFont typeface="Arial" pitchFamily="34" charset="0"/>
              <a:buChar char="•"/>
            </a:pPr>
            <a:endParaRPr lang="en-US" sz="2000" dirty="0" smtClean="0"/>
          </a:p>
          <a:p>
            <a:pPr marL="457200" indent="-457200" algn="just">
              <a:buFont typeface="Arial" pitchFamily="34" charset="0"/>
              <a:buChar char="•"/>
            </a:pPr>
            <a:r>
              <a:rPr lang="en-US" sz="2000" dirty="0" smtClean="0"/>
              <a:t>In particular, </a:t>
            </a:r>
            <a:r>
              <a:rPr lang="en-US" sz="2000" i="1" dirty="0" smtClean="0">
                <a:solidFill>
                  <a:srgbClr val="7030A0"/>
                </a:solidFill>
              </a:rPr>
              <a:t>RB gene mutations </a:t>
            </a:r>
            <a:r>
              <a:rPr lang="en-US" sz="2000" dirty="0" smtClean="0"/>
              <a:t>occur in 60% to 70% of sporadic tumors, and persons with hereditary </a:t>
            </a:r>
            <a:r>
              <a:rPr lang="en-US" sz="2000" dirty="0" err="1" smtClean="0">
                <a:solidFill>
                  <a:srgbClr val="7030A0"/>
                </a:solidFill>
              </a:rPr>
              <a:t>retinoblastomas</a:t>
            </a:r>
            <a:r>
              <a:rPr lang="en-US" sz="2000" dirty="0" smtClean="0"/>
              <a:t> (due to </a:t>
            </a:r>
            <a:r>
              <a:rPr lang="en-US" sz="2000" dirty="0" err="1" smtClean="0"/>
              <a:t>germline</a:t>
            </a:r>
            <a:r>
              <a:rPr lang="en-US" sz="2000" dirty="0" smtClean="0"/>
              <a:t> mutations in the </a:t>
            </a:r>
            <a:r>
              <a:rPr lang="en-US" sz="2000" i="1" dirty="0" smtClean="0">
                <a:solidFill>
                  <a:srgbClr val="7030A0"/>
                </a:solidFill>
              </a:rPr>
              <a:t>RB gene</a:t>
            </a:r>
            <a:r>
              <a:rPr lang="en-US" sz="2000" i="1" dirty="0" smtClean="0"/>
              <a:t>) </a:t>
            </a:r>
            <a:r>
              <a:rPr lang="en-US" sz="2000" dirty="0" smtClean="0"/>
              <a:t>have a thousand-fold greater risk for development of </a:t>
            </a:r>
            <a:r>
              <a:rPr lang="en-US" sz="2000" dirty="0" err="1" smtClean="0"/>
              <a:t>osteosarcoma</a:t>
            </a:r>
            <a:r>
              <a:rPr lang="en-US" sz="2000" dirty="0" smtClean="0"/>
              <a:t>.</a:t>
            </a:r>
            <a:endParaRPr lang="en-US" sz="2000" b="1" dirty="0" smtClean="0"/>
          </a:p>
        </p:txBody>
      </p:sp>
    </p:spTree>
  </p:cSld>
  <p:clrMapOvr>
    <a:masterClrMapping/>
  </p:clrMapOvr>
  <p:transition spd="slow">
    <p:wipe dir="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5016758"/>
          </a:xfrm>
          <a:prstGeom prst="rect">
            <a:avLst/>
          </a:prstGeom>
        </p:spPr>
        <p:txBody>
          <a:bodyPr wrap="square">
            <a:spAutoFit/>
          </a:bodyPr>
          <a:lstStyle/>
          <a:p>
            <a:pPr algn="just"/>
            <a:r>
              <a:rPr lang="en-US" sz="2000" b="1" u="sng" dirty="0" err="1" smtClean="0"/>
              <a:t>Osteosarcoma</a:t>
            </a:r>
            <a:r>
              <a:rPr lang="en-US" sz="2000" b="1" u="sng" dirty="0" smtClean="0"/>
              <a:t>:</a:t>
            </a:r>
          </a:p>
          <a:p>
            <a:pPr algn="just"/>
            <a:endParaRPr lang="en-US" sz="2000" b="1" dirty="0" smtClean="0"/>
          </a:p>
          <a:p>
            <a:pPr algn="just"/>
            <a:r>
              <a:rPr lang="en-US" sz="2000" b="1" dirty="0" smtClean="0"/>
              <a:t>CLINICAL FEATURES</a:t>
            </a:r>
          </a:p>
          <a:p>
            <a:pPr marL="457200" indent="-457200" algn="just">
              <a:buFont typeface="Arial" pitchFamily="34" charset="0"/>
              <a:buChar char="•"/>
            </a:pPr>
            <a:r>
              <a:rPr lang="en-US" sz="2000" dirty="0" err="1" smtClean="0"/>
              <a:t>Osteosarcomas</a:t>
            </a:r>
            <a:r>
              <a:rPr lang="en-US" sz="2000" dirty="0" smtClean="0"/>
              <a:t> typically manifest as </a:t>
            </a:r>
            <a:r>
              <a:rPr lang="en-US" sz="2000" b="1" dirty="0" smtClean="0"/>
              <a:t>painful enlarging masses</a:t>
            </a:r>
            <a:r>
              <a:rPr lang="en-US" sz="2000" dirty="0" smtClean="0"/>
              <a:t>, although a pathologic fracture can be the first sign.</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Radiographic imaging usually shows a </a:t>
            </a:r>
            <a:r>
              <a:rPr lang="en-US" sz="2000" b="1" dirty="0" smtClean="0"/>
              <a:t>large, destructive, mixed </a:t>
            </a:r>
            <a:r>
              <a:rPr lang="en-US" sz="2000" b="1" dirty="0" err="1" smtClean="0"/>
              <a:t>lytic</a:t>
            </a:r>
            <a:r>
              <a:rPr lang="en-US" sz="2000" b="1" dirty="0" smtClean="0"/>
              <a:t> and </a:t>
            </a:r>
            <a:r>
              <a:rPr lang="en-US" sz="2000" b="1" dirty="0" err="1" smtClean="0"/>
              <a:t>blastic</a:t>
            </a:r>
            <a:r>
              <a:rPr lang="en-US" sz="2000" b="1" dirty="0" smtClean="0"/>
              <a:t> mass</a:t>
            </a:r>
            <a:r>
              <a:rPr lang="en-US" sz="2000" dirty="0" smtClean="0"/>
              <a:t> with indistinct infiltrating margins.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tumor frequently </a:t>
            </a:r>
            <a:r>
              <a:rPr lang="en-US" sz="2000" b="1" dirty="0" smtClean="0"/>
              <a:t>breaks through the cortex and lifts the periosteum</a:t>
            </a:r>
            <a:r>
              <a:rPr lang="en-US" sz="2000" dirty="0" smtClean="0"/>
              <a:t>, resulting in reactive </a:t>
            </a:r>
            <a:r>
              <a:rPr lang="en-US" sz="2000" b="1" dirty="0" err="1" smtClean="0"/>
              <a:t>periosteal</a:t>
            </a:r>
            <a:r>
              <a:rPr lang="en-US" sz="2000" b="1" dirty="0" smtClean="0"/>
              <a:t> bone formation</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 triangular shadow on the x-ray film between the </a:t>
            </a:r>
            <a:r>
              <a:rPr lang="en-US" sz="2000" b="1" dirty="0" smtClean="0"/>
              <a:t>cortex </a:t>
            </a:r>
            <a:r>
              <a:rPr lang="en-US" sz="2000" dirty="0" smtClean="0"/>
              <a:t>and </a:t>
            </a:r>
            <a:r>
              <a:rPr lang="en-US" sz="2000" b="1" dirty="0" smtClean="0"/>
              <a:t>raised periosteum </a:t>
            </a:r>
            <a:r>
              <a:rPr lang="en-US" sz="2000" dirty="0" smtClean="0"/>
              <a:t>(</a:t>
            </a:r>
            <a:r>
              <a:rPr lang="en-US" sz="2000" b="1" i="1" dirty="0" smtClean="0">
                <a:solidFill>
                  <a:srgbClr val="7030A0"/>
                </a:solidFill>
              </a:rPr>
              <a:t>Codman’s triangle</a:t>
            </a:r>
            <a:r>
              <a:rPr lang="en-US" sz="2000" i="1" dirty="0" smtClean="0"/>
              <a:t>) </a:t>
            </a:r>
            <a:r>
              <a:rPr lang="en-US" sz="2000" dirty="0" smtClean="0"/>
              <a:t>is characteristic of </a:t>
            </a:r>
            <a:r>
              <a:rPr lang="en-US" sz="2000" dirty="0" err="1" smtClean="0"/>
              <a:t>osteosarcomas</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err="1" smtClean="0"/>
              <a:t>Osteosarcomas</a:t>
            </a:r>
            <a:r>
              <a:rPr lang="en-US" sz="2000" dirty="0" smtClean="0"/>
              <a:t> typically spread </a:t>
            </a:r>
            <a:r>
              <a:rPr lang="en-US" sz="2000" b="1" dirty="0" err="1" smtClean="0"/>
              <a:t>hematogenously</a:t>
            </a:r>
            <a:r>
              <a:rPr lang="en-US" sz="2000" dirty="0" smtClean="0"/>
              <a:t>.</a:t>
            </a:r>
            <a:endParaRPr lang="en-US" sz="2000" b="1" dirty="0" smtClean="0"/>
          </a:p>
        </p:txBody>
      </p:sp>
    </p:spTree>
  </p:cSld>
  <p:clrMapOvr>
    <a:masterClrMapping/>
  </p:clrMapOvr>
  <p:transition spd="slow">
    <p:wipe dir="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899279"/>
            <a:ext cx="9144000" cy="3785652"/>
          </a:xfrm>
          <a:prstGeom prst="rect">
            <a:avLst/>
          </a:prstGeom>
        </p:spPr>
        <p:txBody>
          <a:bodyPr wrap="square">
            <a:spAutoFit/>
          </a:bodyPr>
          <a:lstStyle/>
          <a:p>
            <a:pPr algn="just"/>
            <a:r>
              <a:rPr lang="en-US" sz="2000" b="1" u="sng" dirty="0" err="1" smtClean="0"/>
              <a:t>Parosteal</a:t>
            </a:r>
            <a:r>
              <a:rPr lang="en-US" sz="2000" b="1" u="sng" dirty="0" smtClean="0"/>
              <a:t> or </a:t>
            </a:r>
            <a:r>
              <a:rPr lang="en-US" sz="2000" b="1" u="sng" dirty="0" err="1" smtClean="0"/>
              <a:t>juxtacortical</a:t>
            </a:r>
            <a:r>
              <a:rPr lang="en-US" sz="2000" b="1" u="sng" dirty="0" smtClean="0"/>
              <a:t> </a:t>
            </a:r>
            <a:r>
              <a:rPr lang="en-US" sz="2000" b="1" u="sng" dirty="0" err="1" smtClean="0"/>
              <a:t>osteosarcoma</a:t>
            </a:r>
            <a:r>
              <a:rPr lang="en-US" sz="2000" b="1" u="sng" dirty="0" smtClean="0"/>
              <a:t>:</a:t>
            </a:r>
          </a:p>
          <a:p>
            <a:pPr marL="457200" indent="-457200" algn="just">
              <a:buFont typeface="Arial" pitchFamily="34" charset="0"/>
              <a:buChar char="•"/>
            </a:pPr>
            <a:r>
              <a:rPr lang="en-US" sz="2000" dirty="0" smtClean="0"/>
              <a:t>Uncommon form of </a:t>
            </a:r>
            <a:r>
              <a:rPr lang="en-US" sz="2000" dirty="0" err="1" smtClean="0"/>
              <a:t>osteosarcoma</a:t>
            </a:r>
            <a:r>
              <a:rPr lang="en-US" sz="2000" dirty="0" smtClean="0"/>
              <a:t> having its origin from the </a:t>
            </a:r>
            <a:r>
              <a:rPr lang="en-US" sz="2000" b="1" dirty="0" err="1" smtClean="0"/>
              <a:t>metaphysis</a:t>
            </a:r>
            <a:r>
              <a:rPr lang="en-US" sz="2000" dirty="0" smtClean="0"/>
              <a:t> on the </a:t>
            </a:r>
            <a:r>
              <a:rPr lang="en-US" sz="2000" b="1" dirty="0" smtClean="0"/>
              <a:t>external surface of the bone</a:t>
            </a:r>
            <a:r>
              <a:rPr lang="en-US" sz="2000" dirty="0" smtClean="0"/>
              <a:t> (</a:t>
            </a:r>
            <a:r>
              <a:rPr lang="en-US" sz="2000" i="1" dirty="0" err="1" smtClean="0"/>
              <a:t>parosteal</a:t>
            </a:r>
            <a:r>
              <a:rPr lang="en-US" sz="2000" i="1" dirty="0" smtClean="0"/>
              <a:t> or </a:t>
            </a:r>
            <a:r>
              <a:rPr lang="en-US" sz="2000" i="1" dirty="0" err="1" smtClean="0"/>
              <a:t>juxtacortical</a:t>
            </a:r>
            <a:r>
              <a:rPr lang="en-US" sz="2000" i="1" dirty="0" smtClean="0"/>
              <a:t> </a:t>
            </a:r>
            <a:r>
              <a:rPr lang="en-US" sz="2000" dirty="0" smtClean="0"/>
              <a:t>means </a:t>
            </a:r>
            <a:r>
              <a:rPr lang="en-US" sz="2000" b="1" dirty="0" smtClean="0"/>
              <a:t>outer to cortex</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tumour occurs in older age group, has no sex predilection and is slow growing.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Its common locations are </a:t>
            </a:r>
            <a:r>
              <a:rPr lang="en-US" sz="2000" b="1" dirty="0" err="1" smtClean="0"/>
              <a:t>metaphysis</a:t>
            </a:r>
            <a:r>
              <a:rPr lang="en-US" sz="2000" dirty="0" smtClean="0"/>
              <a:t> of long bones, most frequently lower end of the femur and upper end of the humerus.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X-ray examination usually reveals a dense bony mass attached to the outer cortex of the affected long bone.</a:t>
            </a:r>
            <a:endParaRPr lang="en-US" sz="2000" dirty="0"/>
          </a:p>
        </p:txBody>
      </p:sp>
      <p:sp>
        <p:nvSpPr>
          <p:cNvPr id="4" name="Rectangle 3"/>
          <p:cNvSpPr/>
          <p:nvPr/>
        </p:nvSpPr>
        <p:spPr>
          <a:xfrm>
            <a:off x="0" y="4921984"/>
            <a:ext cx="9144000" cy="1631216"/>
          </a:xfrm>
          <a:prstGeom prst="rect">
            <a:avLst/>
          </a:prstGeom>
        </p:spPr>
        <p:txBody>
          <a:bodyPr wrap="square">
            <a:spAutoFit/>
          </a:bodyPr>
          <a:lstStyle/>
          <a:p>
            <a:pPr algn="just"/>
            <a:r>
              <a:rPr lang="en-US" sz="2000" b="1" u="sng" dirty="0" err="1" smtClean="0"/>
              <a:t>Periosteal</a:t>
            </a:r>
            <a:r>
              <a:rPr lang="en-US" sz="2000" b="1" u="sng" dirty="0" smtClean="0"/>
              <a:t> </a:t>
            </a:r>
            <a:r>
              <a:rPr lang="en-US" sz="2000" b="1" u="sng" dirty="0" err="1" smtClean="0"/>
              <a:t>osteosarcoma</a:t>
            </a:r>
            <a:r>
              <a:rPr lang="en-US" sz="2000" b="1" u="sng" dirty="0" smtClean="0"/>
              <a:t>:</a:t>
            </a:r>
          </a:p>
          <a:p>
            <a:pPr marL="457200" indent="-457200" algn="just">
              <a:buFont typeface="Arial" pitchFamily="34" charset="0"/>
              <a:buChar char="•"/>
            </a:pPr>
            <a:r>
              <a:rPr lang="en-US" sz="2000" dirty="0" smtClean="0"/>
              <a:t>Rare form of </a:t>
            </a:r>
            <a:r>
              <a:rPr lang="en-US" sz="2000" dirty="0" err="1" smtClean="0"/>
              <a:t>osteosarcoma</a:t>
            </a:r>
            <a:r>
              <a:rPr lang="en-US" sz="2000" dirty="0" smtClean="0"/>
              <a:t> that arises between the </a:t>
            </a:r>
            <a:r>
              <a:rPr lang="en-US" sz="2000" b="1" dirty="0" smtClean="0"/>
              <a:t>cortex </a:t>
            </a:r>
            <a:r>
              <a:rPr lang="en-US" sz="2000" dirty="0" smtClean="0"/>
              <a:t>and the </a:t>
            </a:r>
            <a:r>
              <a:rPr lang="en-US" sz="2000" b="1" dirty="0" smtClean="0"/>
              <a:t>overlying periosteum</a:t>
            </a:r>
            <a:r>
              <a:rPr lang="en-US" sz="2000" dirty="0" smtClean="0"/>
              <a:t>.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Its common location is the</a:t>
            </a:r>
            <a:r>
              <a:rPr lang="en-US" sz="2000" b="1" dirty="0" smtClean="0"/>
              <a:t> </a:t>
            </a:r>
            <a:r>
              <a:rPr lang="en-US" sz="2000" b="1" dirty="0" err="1" smtClean="0"/>
              <a:t>diaphysis</a:t>
            </a:r>
            <a:r>
              <a:rPr lang="en-US" sz="2000" b="1" dirty="0" smtClean="0"/>
              <a:t> </a:t>
            </a:r>
            <a:r>
              <a:rPr lang="en-US" sz="2000" dirty="0" smtClean="0"/>
              <a:t>of the tibia or the femur.</a:t>
            </a:r>
            <a:endParaRPr lang="en-US" sz="2000" dirty="0"/>
          </a:p>
        </p:txBody>
      </p:sp>
    </p:spTree>
  </p:cSld>
  <p:clrMapOvr>
    <a:masterClrMapping/>
  </p:clrMapOvr>
  <p:transition spd="slow">
    <p:wipe dir="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1106031"/>
            <a:ext cx="9144000" cy="2616101"/>
          </a:xfrm>
          <a:prstGeom prst="rect">
            <a:avLst/>
          </a:prstGeom>
        </p:spPr>
        <p:txBody>
          <a:bodyPr wrap="square">
            <a:spAutoFit/>
          </a:bodyPr>
          <a:lstStyle/>
          <a:p>
            <a:pPr algn="just"/>
            <a:r>
              <a:rPr lang="en-US" sz="2400" b="1" u="sng" dirty="0" smtClean="0"/>
              <a:t>Cartilage-Forming Tumors:</a:t>
            </a:r>
          </a:p>
          <a:p>
            <a:pPr algn="just"/>
            <a:endParaRPr lang="en-US" sz="2000" b="1" dirty="0" smtClean="0"/>
          </a:p>
          <a:p>
            <a:pPr marL="457200" indent="-457200" algn="just">
              <a:buFont typeface="Arial" pitchFamily="34" charset="0"/>
              <a:buChar char="•"/>
            </a:pPr>
            <a:r>
              <a:rPr lang="en-US" sz="2000" dirty="0" smtClean="0"/>
              <a:t>Cartilage-forming tumors produce </a:t>
            </a:r>
            <a:r>
              <a:rPr lang="en-US" sz="2000" b="1" dirty="0" smtClean="0"/>
              <a:t>hyaline cartilage</a:t>
            </a:r>
            <a:r>
              <a:rPr lang="en-US" sz="2000" dirty="0" smtClean="0"/>
              <a:t>; </a:t>
            </a:r>
            <a:r>
              <a:rPr lang="en-US" sz="2000" b="1" dirty="0" err="1" smtClean="0"/>
              <a:t>fibrocartilage</a:t>
            </a:r>
            <a:r>
              <a:rPr lang="en-US" sz="2000" dirty="0" smtClean="0"/>
              <a:t> and </a:t>
            </a:r>
            <a:r>
              <a:rPr lang="en-US" sz="2000" b="1" dirty="0" smtClean="0"/>
              <a:t>elastic</a:t>
            </a:r>
            <a:r>
              <a:rPr lang="en-US" sz="2000" dirty="0" smtClean="0"/>
              <a:t> </a:t>
            </a:r>
            <a:r>
              <a:rPr lang="en-US" sz="2000" b="1" dirty="0" smtClean="0"/>
              <a:t>cartilage</a:t>
            </a:r>
            <a:r>
              <a:rPr lang="en-US" sz="2000" dirty="0" smtClean="0"/>
              <a:t> are rare components.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Like the bone-forming tumors, cartilaginous tumors constitute a spectrum from benign, </a:t>
            </a:r>
            <a:r>
              <a:rPr lang="en-US" sz="2000" dirty="0" smtClean="0">
                <a:solidFill>
                  <a:srgbClr val="7030A0"/>
                </a:solidFill>
              </a:rPr>
              <a:t>self-limited growths to highly aggressive malignancies</a:t>
            </a:r>
            <a:r>
              <a:rPr lang="en-US" sz="2000" dirty="0" smtClean="0"/>
              <a:t>; again, benign cartilage tumors are much more common than malignant ones.</a:t>
            </a:r>
            <a:endParaRPr lang="en-US" sz="2000" dirty="0"/>
          </a:p>
        </p:txBody>
      </p:sp>
    </p:spTree>
  </p:cSld>
  <p:clrMapOvr>
    <a:masterClrMapping/>
  </p:clrMapOvr>
  <p:transition spd="slow">
    <p:wipe dir="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14400"/>
            <a:ext cx="9144000" cy="4401205"/>
          </a:xfrm>
          <a:prstGeom prst="rect">
            <a:avLst/>
          </a:prstGeom>
        </p:spPr>
        <p:txBody>
          <a:bodyPr wrap="square">
            <a:spAutoFit/>
          </a:bodyPr>
          <a:lstStyle/>
          <a:p>
            <a:pPr algn="just"/>
            <a:r>
              <a:rPr lang="en-US" sz="2000" b="1" u="sng" dirty="0" err="1" smtClean="0"/>
              <a:t>Osteochondromas</a:t>
            </a:r>
            <a:r>
              <a:rPr lang="en-US" sz="2000" b="1" u="sng" dirty="0" smtClean="0"/>
              <a:t> (</a:t>
            </a:r>
            <a:r>
              <a:rPr lang="en-US" sz="2000" b="1" u="sng" dirty="0" err="1"/>
              <a:t>Osteocartilaginous</a:t>
            </a:r>
            <a:r>
              <a:rPr lang="en-US" sz="2000" b="1" u="sng" dirty="0"/>
              <a:t> </a:t>
            </a:r>
            <a:r>
              <a:rPr lang="en-US" sz="2000" b="1" u="sng" dirty="0" err="1"/>
              <a:t>Exostoses</a:t>
            </a:r>
            <a:r>
              <a:rPr lang="en-US" sz="2000" b="1" u="sng" dirty="0"/>
              <a:t> )</a:t>
            </a:r>
            <a:endParaRPr lang="en-US" sz="2000" b="1" u="sng" dirty="0" smtClean="0"/>
          </a:p>
          <a:p>
            <a:pPr algn="just"/>
            <a:endParaRPr lang="en-US" sz="2000" dirty="0" smtClean="0"/>
          </a:p>
          <a:p>
            <a:pPr marL="457200" indent="-457200" algn="just">
              <a:buFont typeface="Arial" pitchFamily="34" charset="0"/>
              <a:buChar char="•"/>
            </a:pPr>
            <a:r>
              <a:rPr lang="en-US" sz="2000" dirty="0" smtClean="0"/>
              <a:t>Commonest of </a:t>
            </a:r>
            <a:r>
              <a:rPr lang="en-US" sz="2000" b="1" dirty="0" smtClean="0"/>
              <a:t>benign</a:t>
            </a:r>
            <a:r>
              <a:rPr lang="en-US" sz="2000" dirty="0" smtClean="0"/>
              <a:t> cartilage-forming lesions.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b="1" dirty="0" smtClean="0"/>
              <a:t>Not a true tumour </a:t>
            </a:r>
            <a:r>
              <a:rPr lang="en-US" sz="2000" dirty="0" smtClean="0"/>
              <a:t>but is regarded as a disorder of growth and development.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err="1" smtClean="0"/>
              <a:t>Exostoses</a:t>
            </a:r>
            <a:r>
              <a:rPr lang="en-US" sz="2000" dirty="0" smtClean="0"/>
              <a:t> arise from </a:t>
            </a:r>
            <a:r>
              <a:rPr lang="en-US" sz="2000" b="1" dirty="0" err="1" smtClean="0"/>
              <a:t>metaphyses</a:t>
            </a:r>
            <a:r>
              <a:rPr lang="en-US" sz="2000" b="1" dirty="0" smtClean="0"/>
              <a:t> of long bones </a:t>
            </a:r>
            <a:r>
              <a:rPr lang="en-US" sz="2000" dirty="0" smtClean="0"/>
              <a:t>as </a:t>
            </a:r>
            <a:r>
              <a:rPr lang="en-US" sz="2000" dirty="0" err="1" smtClean="0"/>
              <a:t>exophytic</a:t>
            </a:r>
            <a:r>
              <a:rPr lang="en-US" sz="2000" dirty="0" smtClean="0"/>
              <a:t> lesions, most commonly lower femur and upper tibia (i.e. around knee) and upper humerus but may also be found in other bones such as the scapula or </a:t>
            </a:r>
            <a:r>
              <a:rPr lang="en-US" sz="2000" dirty="0" err="1" smtClean="0"/>
              <a:t>ilium</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Commonly in late childhood or adolescence and are more frequent in males.</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They may remain asymptomatic and discovered as an incidental radiographic finding or may produce obvious deformity.</a:t>
            </a:r>
            <a:endParaRPr lang="en-US" sz="2000" dirty="0"/>
          </a:p>
        </p:txBody>
      </p:sp>
    </p:spTree>
  </p:cSld>
  <p:clrMapOvr>
    <a:masterClrMapping/>
  </p:clrMapOvr>
  <p:transition spd="slow">
    <p:wipe dir="r"/>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1371600"/>
            <a:ext cx="9144000" cy="2246769"/>
          </a:xfrm>
          <a:prstGeom prst="rect">
            <a:avLst/>
          </a:prstGeom>
        </p:spPr>
        <p:txBody>
          <a:bodyPr wrap="square">
            <a:spAutoFit/>
          </a:bodyPr>
          <a:lstStyle/>
          <a:p>
            <a:pPr algn="just"/>
            <a:r>
              <a:rPr lang="en-US" sz="2000" b="1" dirty="0" smtClean="0"/>
              <a:t>MORPHOLOGY</a:t>
            </a:r>
          </a:p>
          <a:p>
            <a:pPr marL="457200" indent="-457200" algn="just">
              <a:buFont typeface="Arial" pitchFamily="34" charset="0"/>
              <a:buChar char="•"/>
            </a:pPr>
            <a:r>
              <a:rPr lang="en-US" sz="2000" dirty="0" err="1" smtClean="0"/>
              <a:t>Osteochondromas</a:t>
            </a:r>
            <a:r>
              <a:rPr lang="en-US" sz="2000" dirty="0" smtClean="0"/>
              <a:t> range from </a:t>
            </a:r>
            <a:r>
              <a:rPr lang="en-US" sz="2000" b="1" dirty="0" smtClean="0"/>
              <a:t>1 to 20 cm </a:t>
            </a:r>
            <a:r>
              <a:rPr lang="en-US" sz="2000" dirty="0" smtClean="0"/>
              <a:t>in size and have a </a:t>
            </a:r>
            <a:r>
              <a:rPr lang="en-US" sz="2000" b="1" dirty="0" smtClean="0"/>
              <a:t>cartilaginous cap </a:t>
            </a:r>
            <a:r>
              <a:rPr lang="en-US" sz="2000" dirty="0" smtClean="0"/>
              <a:t>that is usually less than 2 cm in thickness.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Newly formed bone forms the inner portion of the </a:t>
            </a:r>
            <a:r>
              <a:rPr lang="en-US" sz="2000" b="1" dirty="0" smtClean="0"/>
              <a:t>head and stalk</a:t>
            </a:r>
            <a:r>
              <a:rPr lang="en-US" sz="2000" dirty="0" smtClean="0"/>
              <a:t>, with the stalk cortex and central region merging with the </a:t>
            </a:r>
            <a:r>
              <a:rPr lang="en-US" sz="2000" b="1" dirty="0" smtClean="0"/>
              <a:t>cortex and medullary cavity</a:t>
            </a:r>
            <a:r>
              <a:rPr lang="en-US" sz="2000" dirty="0" smtClean="0"/>
              <a:t>, respectively, of the host bone.</a:t>
            </a:r>
            <a:endParaRPr lang="en-US" sz="2000" dirty="0"/>
          </a:p>
        </p:txBody>
      </p:sp>
      <p:sp>
        <p:nvSpPr>
          <p:cNvPr id="4" name="Rectangle 3"/>
          <p:cNvSpPr/>
          <p:nvPr/>
        </p:nvSpPr>
        <p:spPr>
          <a:xfrm>
            <a:off x="0" y="914400"/>
            <a:ext cx="5486400" cy="400110"/>
          </a:xfrm>
          <a:prstGeom prst="rect">
            <a:avLst/>
          </a:prstGeom>
        </p:spPr>
        <p:txBody>
          <a:bodyPr wrap="square">
            <a:spAutoFit/>
          </a:bodyPr>
          <a:lstStyle/>
          <a:p>
            <a:pPr algn="just"/>
            <a:r>
              <a:rPr lang="en-US" sz="2000" b="1" u="sng" dirty="0" err="1"/>
              <a:t>Osteochondromas</a:t>
            </a:r>
            <a:r>
              <a:rPr lang="en-US" sz="2000" b="1" u="sng" dirty="0"/>
              <a:t> (</a:t>
            </a:r>
            <a:r>
              <a:rPr lang="en-US" sz="2000" b="1" u="sng" dirty="0" err="1"/>
              <a:t>Osteocartilaginous</a:t>
            </a:r>
            <a:r>
              <a:rPr lang="en-US" sz="2000" b="1" u="sng" dirty="0"/>
              <a:t> </a:t>
            </a:r>
            <a:r>
              <a:rPr lang="en-US" sz="2000" b="1" u="sng" dirty="0" err="1"/>
              <a:t>Exostoses</a:t>
            </a:r>
            <a:r>
              <a:rPr lang="en-US" sz="2000" b="1" u="sng" dirty="0"/>
              <a:t> )</a:t>
            </a:r>
          </a:p>
        </p:txBody>
      </p:sp>
      <p:sp>
        <p:nvSpPr>
          <p:cNvPr id="5" name="Rectangle 4"/>
          <p:cNvSpPr/>
          <p:nvPr/>
        </p:nvSpPr>
        <p:spPr>
          <a:xfrm>
            <a:off x="0" y="4419600"/>
            <a:ext cx="9144000" cy="1938992"/>
          </a:xfrm>
          <a:prstGeom prst="rect">
            <a:avLst/>
          </a:prstGeom>
        </p:spPr>
        <p:txBody>
          <a:bodyPr wrap="square">
            <a:spAutoFit/>
          </a:bodyPr>
          <a:lstStyle/>
          <a:p>
            <a:pPr algn="just"/>
            <a:r>
              <a:rPr lang="en-US" sz="2000" b="1" dirty="0" smtClean="0"/>
              <a:t>CLINICAL FEATURES</a:t>
            </a:r>
          </a:p>
          <a:p>
            <a:pPr algn="just"/>
            <a:r>
              <a:rPr lang="en-US" sz="2000" b="1" dirty="0" smtClean="0"/>
              <a:t>Slow-growing</a:t>
            </a:r>
            <a:r>
              <a:rPr lang="en-US" sz="2000" dirty="0" smtClean="0"/>
              <a:t> masses, </a:t>
            </a:r>
            <a:r>
              <a:rPr lang="en-US" sz="2000" b="1" dirty="0" smtClean="0"/>
              <a:t>painful</a:t>
            </a:r>
            <a:r>
              <a:rPr lang="en-US" sz="2000" dirty="0" smtClean="0"/>
              <a:t> if they impinge on a nerve or if the </a:t>
            </a:r>
            <a:r>
              <a:rPr lang="en-US" sz="2000" b="1" dirty="0" smtClean="0"/>
              <a:t>stalk is fractured</a:t>
            </a:r>
            <a:r>
              <a:rPr lang="en-US" sz="2000" dirty="0" smtClean="0"/>
              <a:t>. In many cases, they are incidental findings. </a:t>
            </a:r>
          </a:p>
          <a:p>
            <a:pPr algn="just"/>
            <a:endParaRPr lang="en-US" sz="2000" dirty="0" smtClean="0"/>
          </a:p>
          <a:p>
            <a:pPr algn="just"/>
            <a:r>
              <a:rPr lang="en-US" sz="2000" dirty="0" smtClean="0"/>
              <a:t>In multiple hereditary </a:t>
            </a:r>
            <a:r>
              <a:rPr lang="en-US" sz="2000" dirty="0" err="1" smtClean="0"/>
              <a:t>osteochondromas</a:t>
            </a:r>
            <a:r>
              <a:rPr lang="en-US" sz="2000" dirty="0" smtClean="0"/>
              <a:t>, </a:t>
            </a:r>
            <a:r>
              <a:rPr lang="en-US" sz="2000" b="1" dirty="0" smtClean="0"/>
              <a:t>deformity</a:t>
            </a:r>
            <a:r>
              <a:rPr lang="en-US" sz="2000" dirty="0" smtClean="0"/>
              <a:t> of the primary bone suggests an associated </a:t>
            </a:r>
            <a:r>
              <a:rPr lang="en-US" sz="2000" dirty="0" smtClean="0">
                <a:solidFill>
                  <a:srgbClr val="7030A0"/>
                </a:solidFill>
              </a:rPr>
              <a:t>disturbance in </a:t>
            </a:r>
            <a:r>
              <a:rPr lang="en-US" sz="2000" dirty="0" err="1" smtClean="0">
                <a:solidFill>
                  <a:srgbClr val="7030A0"/>
                </a:solidFill>
              </a:rPr>
              <a:t>epiphyseal</a:t>
            </a:r>
            <a:r>
              <a:rPr lang="en-US" sz="2000" dirty="0" smtClean="0">
                <a:solidFill>
                  <a:srgbClr val="7030A0"/>
                </a:solidFill>
              </a:rPr>
              <a:t> growth</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pic>
        <p:nvPicPr>
          <p:cNvPr id="1026" name="Picture 2" descr="C:\Users\krishna bastola\Desktop\ghh.jpg"/>
          <p:cNvPicPr>
            <a:picLocks noChangeAspect="1" noChangeArrowheads="1"/>
          </p:cNvPicPr>
          <p:nvPr/>
        </p:nvPicPr>
        <p:blipFill>
          <a:blip r:embed="rId2"/>
          <a:srcRect/>
          <a:stretch>
            <a:fillRect/>
          </a:stretch>
        </p:blipFill>
        <p:spPr bwMode="auto">
          <a:xfrm>
            <a:off x="0" y="1817405"/>
            <a:ext cx="9144000" cy="2830795"/>
          </a:xfrm>
          <a:prstGeom prst="rect">
            <a:avLst/>
          </a:prstGeom>
          <a:noFill/>
        </p:spPr>
      </p:pic>
      <p:sp>
        <p:nvSpPr>
          <p:cNvPr id="4" name="Rectangle 3"/>
          <p:cNvSpPr/>
          <p:nvPr/>
        </p:nvSpPr>
        <p:spPr>
          <a:xfrm>
            <a:off x="0" y="5678269"/>
            <a:ext cx="9144000" cy="646331"/>
          </a:xfrm>
          <a:prstGeom prst="rect">
            <a:avLst/>
          </a:prstGeom>
        </p:spPr>
        <p:txBody>
          <a:bodyPr wrap="square">
            <a:spAutoFit/>
          </a:bodyPr>
          <a:lstStyle/>
          <a:p>
            <a:pPr algn="just"/>
            <a:r>
              <a:rPr lang="en-US" b="1" dirty="0" smtClean="0"/>
              <a:t>Fig: The development of an </a:t>
            </a:r>
            <a:r>
              <a:rPr lang="en-US" b="1" dirty="0" err="1" smtClean="0"/>
              <a:t>osteochondroma</a:t>
            </a:r>
            <a:r>
              <a:rPr lang="en-US" b="1" dirty="0" smtClean="0"/>
              <a:t>, beginning with an outgrowth from the </a:t>
            </a:r>
            <a:r>
              <a:rPr lang="en-US" b="1" dirty="0" err="1" smtClean="0"/>
              <a:t>epiphyseal</a:t>
            </a:r>
            <a:r>
              <a:rPr lang="en-US" b="1" dirty="0" smtClean="0"/>
              <a:t> cartilage.</a:t>
            </a:r>
            <a:endParaRPr lang="en-US" dirty="0"/>
          </a:p>
        </p:txBody>
      </p:sp>
    </p:spTree>
  </p:cSld>
  <p:clrMapOvr>
    <a:masterClrMapping/>
  </p:clrMapOvr>
  <p:transition spd="slow">
    <p:wipe dir="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990600"/>
            <a:ext cx="9144000" cy="1938992"/>
          </a:xfrm>
          <a:prstGeom prst="rect">
            <a:avLst/>
          </a:prstGeom>
        </p:spPr>
        <p:txBody>
          <a:bodyPr wrap="square">
            <a:spAutoFit/>
          </a:bodyPr>
          <a:lstStyle/>
          <a:p>
            <a:pPr algn="just"/>
            <a:r>
              <a:rPr lang="en-US" sz="2000" b="1" u="sng" dirty="0" err="1" smtClean="0"/>
              <a:t>Enchondroma</a:t>
            </a:r>
            <a:endParaRPr lang="en-US" sz="2000" b="1" u="sng" dirty="0" smtClean="0"/>
          </a:p>
          <a:p>
            <a:pPr marL="457200" indent="-457200" algn="just">
              <a:buFont typeface="Arial" pitchFamily="34" charset="0"/>
              <a:buChar char="•"/>
            </a:pPr>
            <a:r>
              <a:rPr lang="en-US" sz="2000" b="1" dirty="0" smtClean="0"/>
              <a:t>Benign</a:t>
            </a:r>
            <a:r>
              <a:rPr lang="en-US" sz="2000" dirty="0" smtClean="0"/>
              <a:t> cartilage-forming tumour that develops </a:t>
            </a:r>
            <a:r>
              <a:rPr lang="en-US" sz="2000" b="1" dirty="0" smtClean="0"/>
              <a:t>centrally</a:t>
            </a:r>
            <a:r>
              <a:rPr lang="en-US" sz="2000" dirty="0" smtClean="0"/>
              <a:t> within the interior of the affected bone, while </a:t>
            </a:r>
            <a:r>
              <a:rPr lang="en-US" sz="2000" dirty="0" err="1" smtClean="0"/>
              <a:t>chondroma</a:t>
            </a:r>
            <a:r>
              <a:rPr lang="en-US" sz="2000" dirty="0" smtClean="0"/>
              <a:t> refers to the </a:t>
            </a:r>
            <a:r>
              <a:rPr lang="en-US" sz="2000" b="1" dirty="0" smtClean="0"/>
              <a:t>peripheral development of lesion </a:t>
            </a:r>
            <a:r>
              <a:rPr lang="en-US" sz="2000" dirty="0" smtClean="0"/>
              <a:t>similar to </a:t>
            </a:r>
            <a:r>
              <a:rPr lang="en-US" sz="2000" dirty="0" err="1" smtClean="0"/>
              <a:t>osteochondromas</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err="1" smtClean="0"/>
              <a:t>Enchondromas</a:t>
            </a:r>
            <a:r>
              <a:rPr lang="en-US" sz="2000" dirty="0" smtClean="0"/>
              <a:t> may occur singly or they may be multiple</a:t>
            </a:r>
            <a:endParaRPr lang="en-US" sz="2000" dirty="0"/>
          </a:p>
        </p:txBody>
      </p:sp>
      <p:sp>
        <p:nvSpPr>
          <p:cNvPr id="4" name="Rectangle 3"/>
          <p:cNvSpPr/>
          <p:nvPr/>
        </p:nvSpPr>
        <p:spPr>
          <a:xfrm>
            <a:off x="0" y="3434477"/>
            <a:ext cx="9144000" cy="2862322"/>
          </a:xfrm>
          <a:prstGeom prst="rect">
            <a:avLst/>
          </a:prstGeom>
        </p:spPr>
        <p:txBody>
          <a:bodyPr wrap="square">
            <a:spAutoFit/>
          </a:bodyPr>
          <a:lstStyle/>
          <a:p>
            <a:pPr algn="just"/>
            <a:r>
              <a:rPr lang="en-US" sz="2000" b="1" u="sng" dirty="0" err="1" smtClean="0"/>
              <a:t>Chondroblastoma</a:t>
            </a:r>
            <a:endParaRPr lang="en-US" sz="2000" b="1" u="sng" dirty="0" smtClean="0"/>
          </a:p>
          <a:p>
            <a:pPr marL="457200" indent="-457200" algn="just">
              <a:buFont typeface="Arial" pitchFamily="34" charset="0"/>
              <a:buChar char="•"/>
            </a:pPr>
            <a:r>
              <a:rPr lang="en-US" sz="2000" dirty="0" err="1" smtClean="0"/>
              <a:t>Chondroblastoma</a:t>
            </a:r>
            <a:r>
              <a:rPr lang="en-US" sz="2000" dirty="0" smtClean="0"/>
              <a:t> is a relatively rare </a:t>
            </a:r>
            <a:r>
              <a:rPr lang="en-US" sz="2000" b="1" dirty="0" smtClean="0"/>
              <a:t>benign</a:t>
            </a:r>
            <a:r>
              <a:rPr lang="en-US" sz="2000" dirty="0" smtClean="0"/>
              <a:t> tumour arising from the </a:t>
            </a:r>
            <a:r>
              <a:rPr lang="en-US" sz="2000" b="1" dirty="0" smtClean="0"/>
              <a:t>epiphysis</a:t>
            </a:r>
            <a:r>
              <a:rPr lang="en-US" sz="2000" dirty="0" smtClean="0"/>
              <a:t> of long bones adjacent to the </a:t>
            </a:r>
            <a:r>
              <a:rPr lang="en-US" sz="2000" b="1" dirty="0" err="1" smtClean="0"/>
              <a:t>epiphyseal</a:t>
            </a:r>
            <a:r>
              <a:rPr lang="en-US" sz="2000" b="1" dirty="0" smtClean="0"/>
              <a:t> cartilage plate</a:t>
            </a:r>
            <a:r>
              <a:rPr lang="en-US" sz="2000" dirty="0" smtClean="0"/>
              <a:t>. </a:t>
            </a:r>
          </a:p>
          <a:p>
            <a:pPr marL="457200" indent="-457200" algn="just">
              <a:buFont typeface="Arial" pitchFamily="34" charset="0"/>
              <a:buChar char="•"/>
            </a:pPr>
            <a:r>
              <a:rPr lang="en-US" sz="2000" dirty="0" smtClean="0"/>
              <a:t>Most commonly affected bones are upper tibia and lower femur (i.e. about knee) and upper humerus.</a:t>
            </a:r>
          </a:p>
          <a:p>
            <a:pPr marL="457200" indent="-457200" algn="just">
              <a:buFont typeface="Arial" pitchFamily="34" charset="0"/>
              <a:buChar char="•"/>
            </a:pPr>
            <a:r>
              <a:rPr lang="en-US" sz="2000" b="1" i="1" dirty="0" smtClean="0"/>
              <a:t>Histologically, </a:t>
            </a:r>
            <a:r>
              <a:rPr lang="en-US" sz="2000" dirty="0" smtClean="0"/>
              <a:t>the tumour is highly cellular and is composed of small, round to polygonal mononuclear cells resembling </a:t>
            </a:r>
            <a:r>
              <a:rPr lang="en-US" sz="2000" b="1" dirty="0" err="1" smtClean="0"/>
              <a:t>chondroblasts</a:t>
            </a:r>
            <a:r>
              <a:rPr lang="en-US" sz="2000" dirty="0" smtClean="0"/>
              <a:t> and has </a:t>
            </a:r>
            <a:r>
              <a:rPr lang="en-US" sz="2000" b="1" dirty="0" smtClean="0"/>
              <a:t>multinucleate osteoclast-like giant cells</a:t>
            </a:r>
            <a:r>
              <a:rPr lang="en-US" sz="2000" dirty="0" smtClean="0"/>
              <a:t>. There are small areas of cartilaginous </a:t>
            </a:r>
            <a:r>
              <a:rPr lang="en-US" sz="2000" dirty="0" smtClean="0">
                <a:solidFill>
                  <a:srgbClr val="7030A0"/>
                </a:solidFill>
              </a:rPr>
              <a:t>intercellular matrix </a:t>
            </a:r>
            <a:r>
              <a:rPr lang="en-US" sz="2000" dirty="0" smtClean="0"/>
              <a:t>and </a:t>
            </a:r>
            <a:r>
              <a:rPr lang="en-US" sz="2000" b="1" dirty="0" smtClean="0"/>
              <a:t>focal calcification</a:t>
            </a:r>
            <a:r>
              <a:rPr lang="en-US" sz="2000" dirty="0" smtClean="0"/>
              <a:t>.</a:t>
            </a:r>
            <a:endParaRPr lang="en-US" sz="2000" dirty="0"/>
          </a:p>
        </p:txBody>
      </p:sp>
    </p:spTree>
  </p:cSld>
  <p:clrMapOvr>
    <a:masterClrMapping/>
  </p:clrMapOvr>
  <p:transition spd="slow">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E:\BMLT Class\Histo\UNIT-4\Related material\cancelus fig.jpg"/>
          <p:cNvPicPr>
            <a:picLocks noChangeAspect="1" noChangeArrowheads="1"/>
          </p:cNvPicPr>
          <p:nvPr/>
        </p:nvPicPr>
        <p:blipFill>
          <a:blip r:embed="rId2" cstate="print"/>
          <a:srcRect/>
          <a:stretch>
            <a:fillRect/>
          </a:stretch>
        </p:blipFill>
        <p:spPr bwMode="auto">
          <a:xfrm>
            <a:off x="685800" y="914400"/>
            <a:ext cx="7772400" cy="5715000"/>
          </a:xfrm>
          <a:prstGeom prst="rect">
            <a:avLst/>
          </a:prstGeom>
          <a:noFill/>
        </p:spPr>
      </p:pic>
      <p:sp>
        <p:nvSpPr>
          <p:cNvPr id="3" name="TextBox 2"/>
          <p:cNvSpPr txBox="1"/>
          <p:nvPr/>
        </p:nvSpPr>
        <p:spPr>
          <a:xfrm>
            <a:off x="2438400" y="76200"/>
            <a:ext cx="3979744" cy="523220"/>
          </a:xfrm>
          <a:prstGeom prst="rect">
            <a:avLst/>
          </a:prstGeom>
        </p:spPr>
        <p:style>
          <a:lnRef idx="1">
            <a:schemeClr val="accent6"/>
          </a:lnRef>
          <a:fillRef idx="3">
            <a:schemeClr val="accent6"/>
          </a:fillRef>
          <a:effectRef idx="2">
            <a:schemeClr val="accent6"/>
          </a:effectRef>
          <a:fontRef idx="minor">
            <a:schemeClr val="lt1"/>
          </a:fontRef>
        </p:style>
        <p:txBody>
          <a:bodyPr wrap="none" rtlCol="0">
            <a:spAutoFit/>
          </a:bodyPr>
          <a:lstStyle/>
          <a:p>
            <a:r>
              <a:rPr lang="en-US" sz="2800" b="1" dirty="0" smtClean="0">
                <a:effectLst>
                  <a:outerShdw blurRad="38100" dist="38100" dir="2700000" algn="tl">
                    <a:srgbClr val="000000">
                      <a:alpha val="43137"/>
                    </a:srgbClr>
                  </a:outerShdw>
                </a:effectLst>
                <a:latin typeface="+mj-lt"/>
              </a:rPr>
              <a:t>Structure of Spongy Bone</a:t>
            </a:r>
            <a:endParaRPr lang="en-US" sz="2800" b="1" dirty="0">
              <a:effectLst>
                <a:outerShdw blurRad="38100" dist="38100" dir="2700000" algn="tl">
                  <a:srgbClr val="000000">
                    <a:alpha val="43137"/>
                  </a:srgbClr>
                </a:outerShdw>
              </a:effectLst>
              <a:latin typeface="+mj-lt"/>
            </a:endParaRPr>
          </a:p>
        </p:txBody>
      </p:sp>
      <p:sp>
        <p:nvSpPr>
          <p:cNvPr id="4" name="TextBox 3"/>
          <p:cNvSpPr txBox="1"/>
          <p:nvPr/>
        </p:nvSpPr>
        <p:spPr>
          <a:xfrm>
            <a:off x="1981200" y="805190"/>
            <a:ext cx="5724644" cy="261610"/>
          </a:xfrm>
          <a:prstGeom prst="rect">
            <a:avLst/>
          </a:prstGeom>
          <a:solidFill>
            <a:schemeClr val="bg1"/>
          </a:solidFill>
        </p:spPr>
        <p:txBody>
          <a:bodyPr wrap="none" rtlCol="0">
            <a:spAutoFit/>
          </a:bodyPr>
          <a:lstStyle/>
          <a:p>
            <a:r>
              <a:rPr lang="en-US" sz="1100" dirty="0" smtClean="0"/>
              <a:t>                                      					</a:t>
            </a:r>
            <a:endParaRPr lang="en-US" sz="1100" dirty="0"/>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762000"/>
            <a:ext cx="9144000" cy="4401205"/>
          </a:xfrm>
          <a:prstGeom prst="rect">
            <a:avLst/>
          </a:prstGeom>
        </p:spPr>
        <p:txBody>
          <a:bodyPr wrap="square">
            <a:spAutoFit/>
          </a:bodyPr>
          <a:lstStyle/>
          <a:p>
            <a:pPr algn="just"/>
            <a:r>
              <a:rPr lang="en-US" sz="2000" b="1" u="sng" dirty="0" err="1" smtClean="0"/>
              <a:t>Chondrosarcoma</a:t>
            </a:r>
            <a:endParaRPr lang="en-US" sz="2000" b="1" u="sng" dirty="0" smtClean="0"/>
          </a:p>
          <a:p>
            <a:pPr algn="just"/>
            <a:r>
              <a:rPr lang="en-US" sz="2000" b="1" dirty="0" smtClean="0"/>
              <a:t>Malignant</a:t>
            </a:r>
            <a:r>
              <a:rPr lang="en-US" sz="2000" dirty="0" smtClean="0"/>
              <a:t> tumour of </a:t>
            </a:r>
            <a:r>
              <a:rPr lang="en-US" sz="2000" dirty="0" err="1" smtClean="0"/>
              <a:t>chondroblasts</a:t>
            </a:r>
            <a:endParaRPr lang="en-US" sz="2000" dirty="0" smtClean="0"/>
          </a:p>
          <a:p>
            <a:pPr algn="just"/>
            <a:endParaRPr lang="en-US" sz="2000" dirty="0" smtClean="0"/>
          </a:p>
          <a:p>
            <a:pPr algn="just"/>
            <a:r>
              <a:rPr lang="en-US" sz="2000" dirty="0" smtClean="0"/>
              <a:t>Relatively slow-growing and thus has a much better prognosis than that of </a:t>
            </a:r>
            <a:r>
              <a:rPr lang="en-US" sz="2000" dirty="0" err="1" smtClean="0"/>
              <a:t>osteosarcoma</a:t>
            </a:r>
            <a:endParaRPr lang="en-US" sz="2000" dirty="0" smtClean="0"/>
          </a:p>
          <a:p>
            <a:pPr algn="just"/>
            <a:endParaRPr lang="en-US" sz="2000" dirty="0" smtClean="0"/>
          </a:p>
          <a:p>
            <a:pPr algn="just"/>
            <a:r>
              <a:rPr lang="en-US" sz="2000" dirty="0" smtClean="0"/>
              <a:t>Two types of </a:t>
            </a:r>
            <a:r>
              <a:rPr lang="en-US" sz="2000" dirty="0" err="1" smtClean="0"/>
              <a:t>chondrosarcoma</a:t>
            </a:r>
            <a:r>
              <a:rPr lang="en-US" sz="2000" dirty="0" smtClean="0"/>
              <a:t> are distinguished: </a:t>
            </a:r>
            <a:r>
              <a:rPr lang="en-US" sz="2000" b="1" i="1" dirty="0" smtClean="0"/>
              <a:t>central </a:t>
            </a:r>
            <a:r>
              <a:rPr lang="en-US" sz="2000" dirty="0" smtClean="0"/>
              <a:t>and </a:t>
            </a:r>
            <a:r>
              <a:rPr lang="en-US" sz="2000" b="1" i="1" dirty="0" smtClean="0"/>
              <a:t>peripheral.</a:t>
            </a:r>
          </a:p>
          <a:p>
            <a:pPr marL="914400" lvl="1" indent="-457200" algn="just">
              <a:buFont typeface="+mj-lt"/>
              <a:buAutoNum type="arabicPeriod"/>
            </a:pPr>
            <a:r>
              <a:rPr lang="en-US" sz="2000" b="1" dirty="0" smtClean="0"/>
              <a:t>Central </a:t>
            </a:r>
            <a:r>
              <a:rPr lang="en-US" sz="2000" b="1" dirty="0" err="1" smtClean="0"/>
              <a:t>chondrosarcoma</a:t>
            </a:r>
            <a:r>
              <a:rPr lang="en-US" sz="2000" b="1" dirty="0" smtClean="0"/>
              <a:t> </a:t>
            </a:r>
            <a:r>
              <a:rPr lang="en-US" sz="2000" dirty="0" smtClean="0"/>
              <a:t>is more common and arises within the </a:t>
            </a:r>
            <a:r>
              <a:rPr lang="en-US" sz="2000" b="1" dirty="0" smtClean="0"/>
              <a:t>medullary</a:t>
            </a:r>
            <a:r>
              <a:rPr lang="en-US" sz="2000" dirty="0" smtClean="0"/>
              <a:t> </a:t>
            </a:r>
            <a:r>
              <a:rPr lang="en-US" sz="2000" b="1" dirty="0" smtClean="0"/>
              <a:t>cavity </a:t>
            </a:r>
            <a:r>
              <a:rPr lang="en-US" sz="2000" dirty="0" smtClean="0"/>
              <a:t>of </a:t>
            </a:r>
            <a:r>
              <a:rPr lang="en-US" sz="2000" dirty="0" err="1" smtClean="0"/>
              <a:t>diaphysis</a:t>
            </a:r>
            <a:r>
              <a:rPr lang="en-US" sz="2000" dirty="0" smtClean="0"/>
              <a:t> or </a:t>
            </a:r>
            <a:r>
              <a:rPr lang="en-US" sz="2000" dirty="0" err="1" smtClean="0"/>
              <a:t>metaphysis</a:t>
            </a:r>
            <a:r>
              <a:rPr lang="en-US" sz="2000" dirty="0" smtClean="0"/>
              <a:t>. This type of </a:t>
            </a:r>
            <a:r>
              <a:rPr lang="en-US" sz="2000" dirty="0" err="1" smtClean="0"/>
              <a:t>chondrosarcoma</a:t>
            </a:r>
            <a:r>
              <a:rPr lang="en-US" sz="2000" dirty="0" smtClean="0"/>
              <a:t> is generally primary i.e. occurs </a:t>
            </a:r>
            <a:r>
              <a:rPr lang="en-US" sz="2000" i="1" dirty="0" smtClean="0"/>
              <a:t>de novo.</a:t>
            </a:r>
          </a:p>
          <a:p>
            <a:pPr marL="914400" lvl="1" indent="-457200" algn="just">
              <a:buFont typeface="+mj-lt"/>
              <a:buAutoNum type="arabicPeriod"/>
            </a:pPr>
            <a:endParaRPr lang="en-US" sz="2000" i="1" dirty="0" smtClean="0"/>
          </a:p>
          <a:p>
            <a:pPr marL="914400" lvl="1" indent="-457200" algn="just">
              <a:buFont typeface="+mj-lt"/>
              <a:buAutoNum type="arabicPeriod"/>
            </a:pPr>
            <a:r>
              <a:rPr lang="en-US" sz="2000" b="1" dirty="0" smtClean="0"/>
              <a:t>Peripheral </a:t>
            </a:r>
            <a:r>
              <a:rPr lang="en-US" sz="2000" b="1" dirty="0" err="1" smtClean="0"/>
              <a:t>chondrosarcoma</a:t>
            </a:r>
            <a:r>
              <a:rPr lang="en-US" sz="2000" b="1" dirty="0" smtClean="0"/>
              <a:t> </a:t>
            </a:r>
            <a:r>
              <a:rPr lang="en-US" sz="2000" dirty="0" smtClean="0"/>
              <a:t>arises in the </a:t>
            </a:r>
            <a:r>
              <a:rPr lang="en-US" sz="2000" b="1" dirty="0" smtClean="0"/>
              <a:t>cortex or periosteum </a:t>
            </a:r>
            <a:r>
              <a:rPr lang="en-US" sz="2000" dirty="0" smtClean="0"/>
              <a:t>of </a:t>
            </a:r>
            <a:r>
              <a:rPr lang="en-US" sz="2000" dirty="0" err="1" smtClean="0"/>
              <a:t>metaphysis</a:t>
            </a:r>
            <a:r>
              <a:rPr lang="en-US" sz="2000" dirty="0" smtClean="0"/>
              <a:t>. It may be primary or secondary occurring on a pre-existing benign cartilaginous tumour</a:t>
            </a:r>
            <a:endParaRPr lang="en-US" sz="2000" dirty="0"/>
          </a:p>
        </p:txBody>
      </p:sp>
    </p:spTree>
  </p:cSld>
  <p:clrMapOvr>
    <a:masterClrMapping/>
  </p:clrMapOvr>
  <p:transition spd="slow">
    <p:wipe dir="r"/>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762000"/>
            <a:ext cx="9144000" cy="3785652"/>
          </a:xfrm>
          <a:prstGeom prst="rect">
            <a:avLst/>
          </a:prstGeom>
        </p:spPr>
        <p:txBody>
          <a:bodyPr wrap="square">
            <a:spAutoFit/>
          </a:bodyPr>
          <a:lstStyle/>
          <a:p>
            <a:pPr algn="just"/>
            <a:r>
              <a:rPr lang="en-US" sz="2000" b="1" u="sng" dirty="0" err="1" smtClean="0"/>
              <a:t>Chondrosarcoma</a:t>
            </a:r>
            <a:endParaRPr lang="en-US" sz="2000" b="1" u="sng" dirty="0" smtClean="0"/>
          </a:p>
          <a:p>
            <a:pPr algn="just"/>
            <a:endParaRPr lang="en-US" sz="2000" b="1" dirty="0" smtClean="0"/>
          </a:p>
          <a:p>
            <a:pPr algn="just"/>
            <a:r>
              <a:rPr lang="en-US" sz="2000" b="1" dirty="0" smtClean="0"/>
              <a:t>MORPHOLOGIC FEATURES</a:t>
            </a:r>
          </a:p>
          <a:p>
            <a:pPr marL="457200" indent="-457200" algn="just">
              <a:buFont typeface="Arial" pitchFamily="34" charset="0"/>
              <a:buChar char="•"/>
            </a:pPr>
            <a:r>
              <a:rPr lang="en-US" sz="2000" b="1" i="1" dirty="0" smtClean="0"/>
              <a:t>Grossly</a:t>
            </a:r>
            <a:r>
              <a:rPr lang="en-US" sz="2000" i="1" dirty="0" smtClean="0"/>
              <a:t>,</a:t>
            </a:r>
            <a:r>
              <a:rPr lang="en-US" sz="2000" dirty="0" smtClean="0"/>
              <a:t> </a:t>
            </a:r>
            <a:r>
              <a:rPr lang="en-US" sz="2000" dirty="0" err="1" smtClean="0"/>
              <a:t>chondrosarcoma</a:t>
            </a:r>
            <a:r>
              <a:rPr lang="en-US" sz="2000" dirty="0" smtClean="0"/>
              <a:t> may vary in size from a few centimeters to extremely large and </a:t>
            </a:r>
            <a:r>
              <a:rPr lang="en-US" sz="2000" dirty="0" err="1" smtClean="0"/>
              <a:t>lobulated</a:t>
            </a:r>
            <a:r>
              <a:rPr lang="en-US" sz="2000" dirty="0" smtClean="0"/>
              <a:t> masses of firm consistency. Cut section of the tumour shows </a:t>
            </a:r>
            <a:r>
              <a:rPr lang="en-US" sz="2000" b="1" dirty="0" smtClean="0"/>
              <a:t>translucent, bluish-white, gelatinous or </a:t>
            </a:r>
            <a:r>
              <a:rPr lang="en-US" sz="2000" b="1" dirty="0" err="1" smtClean="0"/>
              <a:t>myxoid</a:t>
            </a:r>
            <a:r>
              <a:rPr lang="en-US" sz="2000" b="1" dirty="0" smtClean="0"/>
              <a:t> appearance with foci of ossification</a:t>
            </a:r>
            <a:r>
              <a:rPr lang="en-US" sz="2000" dirty="0" smtClean="0"/>
              <a:t>.</a:t>
            </a:r>
          </a:p>
          <a:p>
            <a:pPr marL="457200" indent="-457200" algn="just">
              <a:buFont typeface="Arial" pitchFamily="34" charset="0"/>
              <a:buChar char="•"/>
            </a:pPr>
            <a:endParaRPr lang="en-US" sz="2000" b="1" dirty="0" smtClean="0"/>
          </a:p>
          <a:p>
            <a:pPr marL="457200" indent="-457200" algn="just">
              <a:buFont typeface="Arial" pitchFamily="34" charset="0"/>
              <a:buChar char="•"/>
            </a:pPr>
            <a:r>
              <a:rPr lang="en-US" sz="2000" b="1" i="1" dirty="0" smtClean="0"/>
              <a:t>Histologically, </a:t>
            </a:r>
            <a:r>
              <a:rPr lang="en-US" sz="2000" dirty="0" smtClean="0"/>
              <a:t>the two hallmarks of </a:t>
            </a:r>
            <a:r>
              <a:rPr lang="en-US" sz="2000" dirty="0" err="1" smtClean="0"/>
              <a:t>chondrosarcoma</a:t>
            </a:r>
            <a:r>
              <a:rPr lang="en-US" sz="2000" dirty="0" smtClean="0"/>
              <a:t> are: </a:t>
            </a:r>
            <a:r>
              <a:rPr lang="en-US" sz="2000" b="1" dirty="0" smtClean="0">
                <a:solidFill>
                  <a:srgbClr val="0070C0"/>
                </a:solidFill>
              </a:rPr>
              <a:t>invasive character </a:t>
            </a:r>
            <a:r>
              <a:rPr lang="en-US" sz="2000" dirty="0" smtClean="0"/>
              <a:t>and </a:t>
            </a:r>
            <a:r>
              <a:rPr lang="en-US" sz="2000" b="1" dirty="0" smtClean="0">
                <a:solidFill>
                  <a:srgbClr val="0070C0"/>
                </a:solidFill>
              </a:rPr>
              <a:t>formation of lobules of anaplastic cartilage cells</a:t>
            </a:r>
            <a:r>
              <a:rPr lang="en-US" sz="2000" dirty="0" smtClean="0"/>
              <a:t>. These tumour cells show </a:t>
            </a:r>
            <a:r>
              <a:rPr lang="en-US" sz="2000" dirty="0" err="1" smtClean="0"/>
              <a:t>cytologic</a:t>
            </a:r>
            <a:r>
              <a:rPr lang="en-US" sz="2000" dirty="0" smtClean="0"/>
              <a:t> features of malignancy such as </a:t>
            </a:r>
            <a:r>
              <a:rPr lang="en-US" sz="2000" b="1" dirty="0" err="1" smtClean="0"/>
              <a:t>hyperchromatism</a:t>
            </a:r>
            <a:r>
              <a:rPr lang="en-US" sz="2000" b="1" dirty="0" smtClean="0"/>
              <a:t>, pleomorphism, two or more cells in the lacunae and tumour giant cells.</a:t>
            </a:r>
          </a:p>
        </p:txBody>
      </p:sp>
    </p:spTree>
  </p:cSld>
  <p:clrMapOvr>
    <a:masterClrMapping/>
  </p:clrMapOvr>
  <p:transition spd="slow">
    <p:wipe dir="r"/>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0" y="1752600"/>
            <a:ext cx="9143999" cy="3593193"/>
          </a:xfrm>
          <a:prstGeom prst="rect">
            <a:avLst/>
          </a:prstGeom>
          <a:noFill/>
          <a:ln w="9525">
            <a:noFill/>
            <a:miter lim="800000"/>
            <a:headEnd/>
            <a:tailEnd/>
          </a:ln>
          <a:effectLst/>
        </p:spPr>
      </p:pic>
      <p:sp>
        <p:nvSpPr>
          <p:cNvPr id="3" name="TextBox 2"/>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4" name="Rectangle 3"/>
          <p:cNvSpPr/>
          <p:nvPr/>
        </p:nvSpPr>
        <p:spPr>
          <a:xfrm>
            <a:off x="0" y="762000"/>
            <a:ext cx="9144000" cy="400110"/>
          </a:xfrm>
          <a:prstGeom prst="rect">
            <a:avLst/>
          </a:prstGeom>
        </p:spPr>
        <p:txBody>
          <a:bodyPr wrap="square">
            <a:spAutoFit/>
          </a:bodyPr>
          <a:lstStyle/>
          <a:p>
            <a:pPr algn="just"/>
            <a:r>
              <a:rPr lang="en-US" sz="2000" b="1" u="sng" dirty="0" err="1" smtClean="0"/>
              <a:t>Chondrosarcoma</a:t>
            </a:r>
            <a:endParaRPr lang="en-US" sz="2000" b="1" u="sng" dirty="0" smtClean="0"/>
          </a:p>
        </p:txBody>
      </p:sp>
      <p:sp>
        <p:nvSpPr>
          <p:cNvPr id="5" name="Rectangle 4"/>
          <p:cNvSpPr/>
          <p:nvPr/>
        </p:nvSpPr>
        <p:spPr>
          <a:xfrm>
            <a:off x="0" y="5858470"/>
            <a:ext cx="9144000" cy="646331"/>
          </a:xfrm>
          <a:prstGeom prst="rect">
            <a:avLst/>
          </a:prstGeom>
        </p:spPr>
        <p:txBody>
          <a:bodyPr wrap="square">
            <a:spAutoFit/>
          </a:bodyPr>
          <a:lstStyle/>
          <a:p>
            <a:pPr algn="just"/>
            <a:r>
              <a:rPr lang="en-US" b="1" dirty="0" smtClean="0"/>
              <a:t>Fig: </a:t>
            </a:r>
            <a:r>
              <a:rPr lang="en-US" b="1" dirty="0" err="1" smtClean="0"/>
              <a:t>Chondrosarcoma</a:t>
            </a:r>
            <a:r>
              <a:rPr lang="en-US" b="1" dirty="0" smtClean="0"/>
              <a:t>. </a:t>
            </a:r>
            <a:r>
              <a:rPr lang="en-US" dirty="0" smtClean="0"/>
              <a:t>Histologic features include invasion of the tumour into adjacent soft tissues and </a:t>
            </a:r>
            <a:r>
              <a:rPr lang="en-US" dirty="0" err="1" smtClean="0"/>
              <a:t>cytologic</a:t>
            </a:r>
            <a:r>
              <a:rPr lang="en-US" dirty="0" smtClean="0"/>
              <a:t> characteristics of malignancy in the tumour cells.</a:t>
            </a:r>
            <a:endParaRPr lang="en-US" dirty="0"/>
          </a:p>
        </p:txBody>
      </p:sp>
    </p:spTree>
  </p:cSld>
  <p:clrMapOvr>
    <a:masterClrMapping/>
  </p:clrMapOvr>
  <p:transition spd="slow">
    <p:wipe dir="r"/>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762000"/>
            <a:ext cx="9144000" cy="5940088"/>
          </a:xfrm>
          <a:prstGeom prst="rect">
            <a:avLst/>
          </a:prstGeom>
        </p:spPr>
        <p:txBody>
          <a:bodyPr wrap="square">
            <a:spAutoFit/>
          </a:bodyPr>
          <a:lstStyle/>
          <a:p>
            <a:pPr algn="just"/>
            <a:r>
              <a:rPr lang="en-US" sz="2000" b="1" u="sng" dirty="0" smtClean="0"/>
              <a:t>Giant cell tumour (</a:t>
            </a:r>
            <a:r>
              <a:rPr lang="en-US" sz="2000" b="1" u="sng" dirty="0" err="1" smtClean="0"/>
              <a:t>osteoclastoma</a:t>
            </a:r>
            <a:r>
              <a:rPr lang="en-US" sz="2000" b="1" u="sng" dirty="0" smtClean="0"/>
              <a:t>)</a:t>
            </a:r>
          </a:p>
          <a:p>
            <a:pPr marL="457200" indent="-457200" algn="just">
              <a:buFont typeface="Wingdings" pitchFamily="2" charset="2"/>
              <a:buChar char="Ø"/>
            </a:pPr>
            <a:r>
              <a:rPr lang="en-US" sz="2000" dirty="0" smtClean="0"/>
              <a:t>Giant cell tumour or </a:t>
            </a:r>
            <a:r>
              <a:rPr lang="en-US" sz="2000" dirty="0" err="1" smtClean="0"/>
              <a:t>osteoclastoma</a:t>
            </a:r>
            <a:r>
              <a:rPr lang="en-US" sz="2000" dirty="0" smtClean="0"/>
              <a:t> is a distinctive neoplasm with uncertain </a:t>
            </a:r>
            <a:r>
              <a:rPr lang="en-US" sz="2000" dirty="0" err="1" smtClean="0"/>
              <a:t>histogenesis</a:t>
            </a:r>
            <a:r>
              <a:rPr lang="en-US" sz="2000" dirty="0" smtClean="0"/>
              <a:t> and hence classified separately. </a:t>
            </a:r>
          </a:p>
          <a:p>
            <a:pPr marL="457200" indent="-457200" algn="just">
              <a:buFont typeface="Wingdings" pitchFamily="2" charset="2"/>
              <a:buChar char="Ø"/>
            </a:pPr>
            <a:endParaRPr lang="en-US" sz="2000" dirty="0" smtClean="0"/>
          </a:p>
          <a:p>
            <a:pPr marL="457200" indent="-457200" algn="just">
              <a:buFont typeface="Wingdings" pitchFamily="2" charset="2"/>
              <a:buChar char="Ø"/>
            </a:pPr>
            <a:r>
              <a:rPr lang="en-US" sz="2000" dirty="0" smtClean="0"/>
              <a:t>The tumour arises in the epiphysis of long bones close to the articular cartilage. Most common sites of involvement are lower end of femur and upper end of tibia (i.e. about the knee), lower end of radius and upper end of fibula.</a:t>
            </a:r>
          </a:p>
          <a:p>
            <a:pPr algn="just"/>
            <a:endParaRPr lang="en-US" sz="2000" b="1" u="sng" dirty="0" smtClean="0"/>
          </a:p>
          <a:p>
            <a:pPr algn="just"/>
            <a:r>
              <a:rPr lang="en-US" sz="2000" b="1" i="1" dirty="0" smtClean="0"/>
              <a:t>MORPHOLOGIC FEATURES</a:t>
            </a:r>
          </a:p>
          <a:p>
            <a:pPr algn="just"/>
            <a:r>
              <a:rPr lang="en-US" sz="2000" dirty="0" smtClean="0"/>
              <a:t>The tumour is well-circumscribed, dark-tan and covered by a thin shell of </a:t>
            </a:r>
            <a:r>
              <a:rPr lang="en-US" sz="2000" dirty="0" err="1" smtClean="0"/>
              <a:t>subperiosteal</a:t>
            </a:r>
            <a:r>
              <a:rPr lang="en-US" sz="2000" dirty="0" smtClean="0"/>
              <a:t> bone. Cut surface of the tumour is characteristically </a:t>
            </a:r>
            <a:r>
              <a:rPr lang="en-US" sz="2000" b="1" dirty="0" smtClean="0"/>
              <a:t>haemorrhagic, necrotic, </a:t>
            </a:r>
            <a:r>
              <a:rPr lang="en-US" sz="2000" dirty="0" smtClean="0"/>
              <a:t>and </a:t>
            </a:r>
            <a:r>
              <a:rPr lang="en-US" sz="2000" b="1" dirty="0" smtClean="0"/>
              <a:t>honey-combed </a:t>
            </a:r>
            <a:r>
              <a:rPr lang="en-US" sz="2000" dirty="0" smtClean="0"/>
              <a:t>due to focal areas of </a:t>
            </a:r>
            <a:r>
              <a:rPr lang="en-US" sz="2000" b="1" dirty="0" smtClean="0"/>
              <a:t>cystic degeneration.</a:t>
            </a:r>
          </a:p>
          <a:p>
            <a:pPr algn="just"/>
            <a:endParaRPr lang="en-US" sz="2000" b="1" i="1" dirty="0" smtClean="0"/>
          </a:p>
          <a:p>
            <a:pPr algn="just"/>
            <a:r>
              <a:rPr lang="en-US" sz="2000" b="1" i="1" dirty="0" smtClean="0"/>
              <a:t>Histologically, </a:t>
            </a:r>
            <a:r>
              <a:rPr lang="en-US" sz="2000" dirty="0" smtClean="0"/>
              <a:t>the hallmark features of giant cell tumour are the presence of</a:t>
            </a:r>
            <a:r>
              <a:rPr lang="en-US" sz="2000" b="1" dirty="0" smtClean="0"/>
              <a:t> large number of multinucleate osteoclast-like giant cells </a:t>
            </a:r>
            <a:r>
              <a:rPr lang="en-US" sz="2000" dirty="0" smtClean="0"/>
              <a:t>regularly scattered throughout the </a:t>
            </a:r>
            <a:r>
              <a:rPr lang="en-US" sz="2000" b="1" dirty="0" err="1" smtClean="0"/>
              <a:t>stromal</a:t>
            </a:r>
            <a:r>
              <a:rPr lang="en-US" sz="2000" b="1" dirty="0" smtClean="0"/>
              <a:t> mononuclear cells</a:t>
            </a:r>
          </a:p>
          <a:p>
            <a:pPr algn="just"/>
            <a:endParaRPr lang="en-US" sz="2000" b="1" dirty="0" smtClean="0"/>
          </a:p>
          <a:p>
            <a:pPr algn="just"/>
            <a:r>
              <a:rPr lang="en-US" sz="2000" b="1" dirty="0" smtClean="0"/>
              <a:t>Giant cells </a:t>
            </a:r>
            <a:r>
              <a:rPr lang="en-US" sz="2000" dirty="0" smtClean="0"/>
              <a:t>often contain as many as 100 benign nuclei and have many similarities to normal osteoclasts. These cells have very high acid phosphatase activity.</a:t>
            </a:r>
            <a:endParaRPr lang="en-US" sz="2000" b="1" u="sng" dirty="0" smtClean="0"/>
          </a:p>
        </p:txBody>
      </p:sp>
    </p:spTree>
  </p:cSld>
  <p:clrMapOvr>
    <a:masterClrMapping/>
  </p:clrMapOvr>
  <p:transition spd="slow">
    <p:wipe dir="r"/>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1693" y="152400"/>
            <a:ext cx="2102307" cy="523220"/>
          </a:xfrm>
          <a:prstGeom prst="rect">
            <a:avLst/>
          </a:prstGeom>
        </p:spPr>
        <p:style>
          <a:lnRef idx="0">
            <a:schemeClr val="accent3"/>
          </a:lnRef>
          <a:fillRef idx="3">
            <a:schemeClr val="accent3"/>
          </a:fillRef>
          <a:effectRef idx="3">
            <a:schemeClr val="accent3"/>
          </a:effectRef>
          <a:fontRef idx="minor">
            <a:schemeClr val="lt1"/>
          </a:fontRef>
        </p:style>
        <p:txBody>
          <a:bodyPr wrap="none" rtlCol="0">
            <a:spAutoFit/>
          </a:bodyPr>
          <a:lstStyle/>
          <a:p>
            <a:r>
              <a:rPr lang="en-US" sz="2800" b="1" dirty="0" smtClean="0"/>
              <a:t>Bone tumors</a:t>
            </a:r>
            <a:endParaRPr lang="en-US" sz="2800" b="1" dirty="0"/>
          </a:p>
        </p:txBody>
      </p:sp>
      <p:sp>
        <p:nvSpPr>
          <p:cNvPr id="3" name="Rectangle 2"/>
          <p:cNvSpPr/>
          <p:nvPr/>
        </p:nvSpPr>
        <p:spPr>
          <a:xfrm>
            <a:off x="0" y="762000"/>
            <a:ext cx="9144000" cy="400110"/>
          </a:xfrm>
          <a:prstGeom prst="rect">
            <a:avLst/>
          </a:prstGeom>
        </p:spPr>
        <p:txBody>
          <a:bodyPr wrap="square">
            <a:spAutoFit/>
          </a:bodyPr>
          <a:lstStyle/>
          <a:p>
            <a:pPr algn="just"/>
            <a:r>
              <a:rPr lang="en-US" sz="2000" b="1" u="sng" dirty="0" smtClean="0"/>
              <a:t>Giant cell tumour (</a:t>
            </a:r>
            <a:r>
              <a:rPr lang="en-US" sz="2000" b="1" u="sng" dirty="0" err="1" smtClean="0"/>
              <a:t>osteoclastoma</a:t>
            </a:r>
            <a:r>
              <a:rPr lang="en-US" sz="2000" b="1" u="sng" dirty="0" smtClean="0"/>
              <a:t>)</a:t>
            </a:r>
          </a:p>
        </p:txBody>
      </p:sp>
      <p:pic>
        <p:nvPicPr>
          <p:cNvPr id="3074" name="Picture 2"/>
          <p:cNvPicPr>
            <a:picLocks noChangeAspect="1" noChangeArrowheads="1"/>
          </p:cNvPicPr>
          <p:nvPr/>
        </p:nvPicPr>
        <p:blipFill>
          <a:blip r:embed="rId2"/>
          <a:srcRect/>
          <a:stretch>
            <a:fillRect/>
          </a:stretch>
        </p:blipFill>
        <p:spPr bwMode="auto">
          <a:xfrm>
            <a:off x="1" y="1752600"/>
            <a:ext cx="9144000" cy="3577717"/>
          </a:xfrm>
          <a:prstGeom prst="rect">
            <a:avLst/>
          </a:prstGeom>
          <a:noFill/>
          <a:ln w="9525">
            <a:noFill/>
            <a:miter lim="800000"/>
            <a:headEnd/>
            <a:tailEnd/>
          </a:ln>
          <a:effectLst/>
        </p:spPr>
      </p:pic>
      <p:sp>
        <p:nvSpPr>
          <p:cNvPr id="5" name="Rectangle 4"/>
          <p:cNvSpPr/>
          <p:nvPr/>
        </p:nvSpPr>
        <p:spPr>
          <a:xfrm>
            <a:off x="0" y="5830669"/>
            <a:ext cx="9144000" cy="646331"/>
          </a:xfrm>
          <a:prstGeom prst="rect">
            <a:avLst/>
          </a:prstGeom>
        </p:spPr>
        <p:txBody>
          <a:bodyPr wrap="square">
            <a:spAutoFit/>
          </a:bodyPr>
          <a:lstStyle/>
          <a:p>
            <a:pPr algn="just"/>
            <a:r>
              <a:rPr lang="en-US" b="1" dirty="0" smtClean="0"/>
              <a:t>Fig: </a:t>
            </a:r>
            <a:r>
              <a:rPr lang="en-US" b="1" dirty="0" err="1" smtClean="0"/>
              <a:t>Osteoclastoma</a:t>
            </a:r>
            <a:r>
              <a:rPr lang="en-US" b="1" dirty="0" smtClean="0"/>
              <a:t>. </a:t>
            </a:r>
            <a:r>
              <a:rPr lang="en-US" dirty="0" smtClean="0"/>
              <a:t>Microscopy reveals osteoclast-like multinucleate giant cells which are regularly distributed among the mononuclear </a:t>
            </a:r>
            <a:r>
              <a:rPr lang="en-US" dirty="0" err="1" smtClean="0"/>
              <a:t>stromal</a:t>
            </a:r>
            <a:r>
              <a:rPr lang="en-US" dirty="0" smtClean="0"/>
              <a:t> cells.</a:t>
            </a:r>
            <a:endParaRPr lang="en-US" dirty="0"/>
          </a:p>
        </p:txBody>
      </p:sp>
    </p:spTree>
  </p:cSld>
  <p:clrMapOvr>
    <a:masterClrMapping/>
  </p:clrMapOvr>
  <p:transition spd="slow">
    <p:wipe dir="r"/>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25146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Tree>
  </p:cSld>
  <p:clrMapOvr>
    <a:masterClrMapping/>
  </p:clrMapOvr>
  <p:transition spd="slow">
    <p:wipe dir="r"/>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1295400"/>
            <a:ext cx="9144000" cy="3170099"/>
          </a:xfrm>
          <a:prstGeom prst="rect">
            <a:avLst/>
          </a:prstGeom>
        </p:spPr>
        <p:txBody>
          <a:bodyPr wrap="square">
            <a:spAutoFit/>
          </a:bodyPr>
          <a:lstStyle/>
          <a:p>
            <a:pPr marL="457200" indent="-457200" algn="just">
              <a:buFont typeface="Arial" pitchFamily="34" charset="0"/>
              <a:buChar char="•"/>
            </a:pPr>
            <a:r>
              <a:rPr lang="en-US" sz="2000" dirty="0" smtClean="0"/>
              <a:t>By convention, the term </a:t>
            </a:r>
            <a:r>
              <a:rPr lang="en-US" sz="2000" i="1" dirty="0" smtClean="0"/>
              <a:t>soft tissue </a:t>
            </a:r>
            <a:r>
              <a:rPr lang="en-US" sz="2000" dirty="0" smtClean="0"/>
              <a:t>describes any non-epithelial tissue other than bone, cartilage, central nervous system, hematopoietic, and lymphoid tissues. </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Soft tissue tumors, which are classified according to the tissue, including fat, fibrous tissue, and neurovascular tissue.</a:t>
            </a:r>
          </a:p>
          <a:p>
            <a:pPr marL="457200" indent="-457200" algn="just">
              <a:buFont typeface="Arial" pitchFamily="34" charset="0"/>
              <a:buChar char="•"/>
            </a:pPr>
            <a:endParaRPr lang="en-US" sz="2000" dirty="0" smtClean="0"/>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 lesions of these tissues are </a:t>
            </a:r>
            <a:r>
              <a:rPr lang="en-US" sz="2000" dirty="0" err="1" smtClean="0"/>
              <a:t>embryologically</a:t>
            </a:r>
            <a:r>
              <a:rPr lang="en-US" sz="2000" dirty="0" smtClean="0"/>
              <a:t> derived from mesoderm, except those of peripheral nerve which are derived from ectoderm.</a:t>
            </a:r>
            <a:endParaRPr lang="en-US" sz="2000" dirty="0"/>
          </a:p>
        </p:txBody>
      </p:sp>
    </p:spTree>
  </p:cSld>
  <p:clrMapOvr>
    <a:masterClrMapping/>
  </p:clrMapOvr>
  <p:transition spd="slow">
    <p:wipe dir="r"/>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838200"/>
            <a:ext cx="9144000" cy="6063198"/>
          </a:xfrm>
          <a:prstGeom prst="rect">
            <a:avLst/>
          </a:prstGeom>
        </p:spPr>
        <p:txBody>
          <a:bodyPr wrap="square">
            <a:spAutoFit/>
          </a:bodyPr>
          <a:lstStyle/>
          <a:p>
            <a:pPr algn="just"/>
            <a:r>
              <a:rPr lang="en-US" sz="2400" b="1" dirty="0" smtClean="0"/>
              <a:t>Important general features of soft tissue tumours:</a:t>
            </a:r>
          </a:p>
          <a:p>
            <a:pPr marL="457200" indent="-457200" algn="just">
              <a:buFont typeface="Wingdings" pitchFamily="2" charset="2"/>
              <a:buChar char="q"/>
            </a:pPr>
            <a:r>
              <a:rPr lang="en-US" sz="2000" b="1" dirty="0" smtClean="0"/>
              <a:t>Superficially-located tumours </a:t>
            </a:r>
            <a:r>
              <a:rPr lang="en-US" sz="2000" dirty="0" smtClean="0"/>
              <a:t>tend to be </a:t>
            </a:r>
            <a:r>
              <a:rPr lang="en-US" sz="2000" b="1" dirty="0" smtClean="0"/>
              <a:t>benign</a:t>
            </a:r>
            <a:r>
              <a:rPr lang="en-US" sz="2000" dirty="0" smtClean="0"/>
              <a:t> while </a:t>
            </a:r>
            <a:r>
              <a:rPr lang="en-US" sz="2000" b="1" i="1" dirty="0" smtClean="0"/>
              <a:t>deep-seated lesions </a:t>
            </a:r>
            <a:r>
              <a:rPr lang="en-US" sz="2000" dirty="0" smtClean="0"/>
              <a:t>are more likely to be </a:t>
            </a:r>
            <a:r>
              <a:rPr lang="en-US" sz="2000" b="1" dirty="0" smtClean="0"/>
              <a:t>malignant</a:t>
            </a:r>
            <a:r>
              <a:rPr lang="en-US" sz="2000" dirty="0" smtClean="0"/>
              <a:t>.</a:t>
            </a:r>
          </a:p>
          <a:p>
            <a:pPr marL="457200" indent="-457200" algn="just">
              <a:buFont typeface="Wingdings" pitchFamily="2" charset="2"/>
              <a:buChar char="q"/>
            </a:pPr>
            <a:endParaRPr lang="en-US" sz="1400" i="1" dirty="0" smtClean="0"/>
          </a:p>
          <a:p>
            <a:pPr marL="457200" indent="-457200" algn="just">
              <a:buFont typeface="Wingdings" pitchFamily="2" charset="2"/>
              <a:buChar char="q"/>
            </a:pPr>
            <a:r>
              <a:rPr lang="en-US" sz="2000" b="1" i="1" dirty="0" smtClean="0"/>
              <a:t>Large-sized tumours </a:t>
            </a:r>
            <a:r>
              <a:rPr lang="en-US" sz="2000" dirty="0" smtClean="0"/>
              <a:t>are generally more malignant than small ones. </a:t>
            </a:r>
          </a:p>
          <a:p>
            <a:pPr marL="457200" indent="-457200" algn="just">
              <a:buFont typeface="Wingdings" pitchFamily="2" charset="2"/>
              <a:buChar char="q"/>
            </a:pPr>
            <a:endParaRPr lang="en-US" sz="1400" dirty="0" smtClean="0"/>
          </a:p>
          <a:p>
            <a:pPr marL="457200" indent="-457200" algn="just">
              <a:buFont typeface="Wingdings" pitchFamily="2" charset="2"/>
              <a:buChar char="q"/>
            </a:pPr>
            <a:r>
              <a:rPr lang="en-US" sz="2000" b="1" i="1" dirty="0" smtClean="0"/>
              <a:t>Rapidly-growing tumours </a:t>
            </a:r>
            <a:r>
              <a:rPr lang="en-US" sz="2000" dirty="0" smtClean="0"/>
              <a:t>often behave as malignant tumours than those that develop slowly. </a:t>
            </a:r>
          </a:p>
          <a:p>
            <a:pPr marL="457200" indent="-457200" algn="just">
              <a:buFont typeface="Wingdings" pitchFamily="2" charset="2"/>
              <a:buChar char="q"/>
            </a:pPr>
            <a:endParaRPr lang="en-US" sz="1200" dirty="0" smtClean="0"/>
          </a:p>
          <a:p>
            <a:pPr marL="457200" indent="-457200" algn="just">
              <a:buFont typeface="Wingdings" pitchFamily="2" charset="2"/>
              <a:buChar char="q"/>
            </a:pPr>
            <a:r>
              <a:rPr lang="en-US" sz="2000" dirty="0" smtClean="0"/>
              <a:t>Malignant tumours have frequently </a:t>
            </a:r>
            <a:r>
              <a:rPr lang="en-US" sz="2000" b="1" i="1" dirty="0" smtClean="0"/>
              <a:t>increased vascularity </a:t>
            </a:r>
            <a:r>
              <a:rPr lang="en-US" sz="2000" dirty="0" smtClean="0"/>
              <a:t>while benign tumours are selectively </a:t>
            </a:r>
            <a:r>
              <a:rPr lang="en-US" sz="2000" dirty="0" err="1" smtClean="0"/>
              <a:t>avascular</a:t>
            </a:r>
            <a:r>
              <a:rPr lang="en-US" sz="2000" dirty="0" smtClean="0"/>
              <a:t>. </a:t>
            </a:r>
          </a:p>
          <a:p>
            <a:pPr marL="457200" indent="-457200" algn="just">
              <a:buFont typeface="Wingdings" pitchFamily="2" charset="2"/>
              <a:buChar char="q"/>
            </a:pPr>
            <a:endParaRPr lang="en-US" sz="1400" dirty="0" smtClean="0"/>
          </a:p>
          <a:p>
            <a:pPr marL="457200" indent="-457200" algn="just">
              <a:buFont typeface="Wingdings" pitchFamily="2" charset="2"/>
              <a:buChar char="q"/>
            </a:pPr>
            <a:r>
              <a:rPr lang="en-US" sz="2000" dirty="0" smtClean="0"/>
              <a:t>Although soft tissue tumours may arise anywhere in the body but in general </a:t>
            </a:r>
            <a:r>
              <a:rPr lang="en-US" sz="2000" b="1" i="1" dirty="0" smtClean="0"/>
              <a:t>more common locations </a:t>
            </a:r>
            <a:r>
              <a:rPr lang="en-US" sz="2000" dirty="0" smtClean="0"/>
              <a:t>are: lower extremity (40%), upper extremity (20%), trunk and </a:t>
            </a:r>
            <a:r>
              <a:rPr lang="en-US" sz="2000" dirty="0" err="1" smtClean="0"/>
              <a:t>retroperitoneum</a:t>
            </a:r>
            <a:r>
              <a:rPr lang="en-US" sz="2000" dirty="0" smtClean="0"/>
              <a:t> (30%) and head and neck (10%). </a:t>
            </a:r>
          </a:p>
          <a:p>
            <a:pPr marL="457200" indent="-457200" algn="just">
              <a:buFont typeface="Wingdings" pitchFamily="2" charset="2"/>
              <a:buChar char="q"/>
            </a:pPr>
            <a:endParaRPr lang="en-US" sz="1400" dirty="0" smtClean="0"/>
          </a:p>
          <a:p>
            <a:pPr marL="457200" indent="-457200" algn="just">
              <a:buFont typeface="Wingdings" pitchFamily="2" charset="2"/>
              <a:buChar char="q"/>
            </a:pPr>
            <a:r>
              <a:rPr lang="en-US" sz="2000" dirty="0" smtClean="0"/>
              <a:t>Generally, </a:t>
            </a:r>
            <a:r>
              <a:rPr lang="en-US" sz="2000" b="1" i="1" dirty="0" smtClean="0"/>
              <a:t>males</a:t>
            </a:r>
            <a:r>
              <a:rPr lang="en-US" sz="2000" i="1" dirty="0" smtClean="0"/>
              <a:t> </a:t>
            </a:r>
            <a:r>
              <a:rPr lang="en-US" sz="2000" dirty="0" smtClean="0"/>
              <a:t>are affected more commonly than females. </a:t>
            </a:r>
          </a:p>
          <a:p>
            <a:pPr marL="457200" indent="-457200" algn="just">
              <a:buFont typeface="Wingdings" pitchFamily="2" charset="2"/>
              <a:buChar char="q"/>
            </a:pPr>
            <a:endParaRPr lang="en-US" sz="1400" dirty="0" smtClean="0"/>
          </a:p>
          <a:p>
            <a:pPr marL="457200" indent="-457200" algn="just">
              <a:buFont typeface="Wingdings" pitchFamily="2" charset="2"/>
              <a:buChar char="q"/>
            </a:pPr>
            <a:r>
              <a:rPr lang="en-US" sz="2000" dirty="0" smtClean="0"/>
              <a:t>Approximately 15% of soft tissue tumours occur in children</a:t>
            </a:r>
            <a:r>
              <a:rPr lang="en-US" sz="2000" i="1" dirty="0" smtClean="0"/>
              <a:t> </a:t>
            </a:r>
            <a:r>
              <a:rPr lang="en-US" sz="2000" dirty="0" smtClean="0"/>
              <a:t>and include some specific examples of soft tissue sarcomas e.g. </a:t>
            </a:r>
            <a:r>
              <a:rPr lang="en-US" sz="2000" dirty="0" err="1" smtClean="0"/>
              <a:t>rhabdomyosarcoma</a:t>
            </a:r>
            <a:r>
              <a:rPr lang="en-US" sz="2000" dirty="0" smtClean="0"/>
              <a:t>, synovial sarcoma.</a:t>
            </a:r>
            <a:endParaRPr lang="en-US" sz="2000" dirty="0"/>
          </a:p>
        </p:txBody>
      </p:sp>
    </p:spTree>
  </p:cSld>
  <p:clrMapOvr>
    <a:masterClrMapping/>
  </p:clrMapOvr>
  <p:transition spd="slow">
    <p:wipe dir="r"/>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pic>
        <p:nvPicPr>
          <p:cNvPr id="1026" name="Picture 2" descr="C:\Users\krishna bastola\Desktop\klkl.jpg"/>
          <p:cNvPicPr>
            <a:picLocks noChangeAspect="1" noChangeArrowheads="1"/>
          </p:cNvPicPr>
          <p:nvPr/>
        </p:nvPicPr>
        <p:blipFill>
          <a:blip r:embed="rId2"/>
          <a:srcRect/>
          <a:stretch>
            <a:fillRect/>
          </a:stretch>
        </p:blipFill>
        <p:spPr bwMode="auto">
          <a:xfrm>
            <a:off x="-1" y="1371600"/>
            <a:ext cx="5001848" cy="4724400"/>
          </a:xfrm>
          <a:prstGeom prst="rect">
            <a:avLst/>
          </a:prstGeom>
          <a:noFill/>
        </p:spPr>
      </p:pic>
      <p:pic>
        <p:nvPicPr>
          <p:cNvPr id="1027" name="Picture 3" descr="C:\Users\krishna bastola\Desktop\jkkk.jpg"/>
          <p:cNvPicPr>
            <a:picLocks noChangeAspect="1" noChangeArrowheads="1"/>
          </p:cNvPicPr>
          <p:nvPr/>
        </p:nvPicPr>
        <p:blipFill>
          <a:blip r:embed="rId3"/>
          <a:srcRect/>
          <a:stretch>
            <a:fillRect/>
          </a:stretch>
        </p:blipFill>
        <p:spPr bwMode="auto">
          <a:xfrm>
            <a:off x="5105400" y="1371600"/>
            <a:ext cx="3990975" cy="4767979"/>
          </a:xfrm>
          <a:prstGeom prst="rect">
            <a:avLst/>
          </a:prstGeom>
          <a:noFill/>
        </p:spPr>
      </p:pic>
      <p:sp>
        <p:nvSpPr>
          <p:cNvPr id="5" name="TextBox 4"/>
          <p:cNvSpPr txBox="1"/>
          <p:nvPr/>
        </p:nvSpPr>
        <p:spPr>
          <a:xfrm>
            <a:off x="3077982" y="838200"/>
            <a:ext cx="2789418" cy="400110"/>
          </a:xfrm>
          <a:prstGeom prst="rect">
            <a:avLst/>
          </a:prstGeom>
          <a:noFill/>
        </p:spPr>
        <p:txBody>
          <a:bodyPr wrap="none" rtlCol="0">
            <a:spAutoFit/>
          </a:bodyPr>
          <a:lstStyle/>
          <a:p>
            <a:r>
              <a:rPr lang="en-US" sz="2000" b="1" dirty="0" smtClean="0"/>
              <a:t>Table: soft tissue tumors</a:t>
            </a:r>
            <a:endParaRPr lang="en-US" sz="2000" b="1" dirty="0"/>
          </a:p>
        </p:txBody>
      </p:sp>
    </p:spTree>
  </p:cSld>
  <p:clrMapOvr>
    <a:masterClrMapping/>
  </p:clrMapOvr>
  <p:transition spd="slow">
    <p:wipe dir="r"/>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0" y="152400"/>
            <a:ext cx="2889381" cy="523220"/>
          </a:xfrm>
          <a:prstGeom prst="rect">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2800" b="1" dirty="0" smtClean="0"/>
              <a:t>Soft tissue tumors</a:t>
            </a:r>
            <a:endParaRPr lang="en-US" sz="2800" b="1" dirty="0"/>
          </a:p>
        </p:txBody>
      </p:sp>
      <p:sp>
        <p:nvSpPr>
          <p:cNvPr id="3" name="Rectangle 2"/>
          <p:cNvSpPr/>
          <p:nvPr/>
        </p:nvSpPr>
        <p:spPr>
          <a:xfrm>
            <a:off x="0" y="990600"/>
            <a:ext cx="9144000" cy="4093428"/>
          </a:xfrm>
          <a:prstGeom prst="rect">
            <a:avLst/>
          </a:prstGeom>
        </p:spPr>
        <p:txBody>
          <a:bodyPr wrap="square">
            <a:spAutoFit/>
          </a:bodyPr>
          <a:lstStyle/>
          <a:p>
            <a:pPr algn="just"/>
            <a:r>
              <a:rPr lang="en-US" sz="2000" b="1" u="sng" dirty="0" smtClean="0"/>
              <a:t>LIPOMA</a:t>
            </a:r>
          </a:p>
          <a:p>
            <a:pPr algn="just"/>
            <a:endParaRPr lang="en-US" sz="2000" b="1" dirty="0" smtClean="0"/>
          </a:p>
          <a:p>
            <a:pPr marL="457200" indent="-457200" algn="just">
              <a:buFont typeface="Arial" pitchFamily="34" charset="0"/>
              <a:buChar char="•"/>
            </a:pPr>
            <a:r>
              <a:rPr lang="en-US" sz="2000" dirty="0" smtClean="0"/>
              <a:t>Lipomas is the </a:t>
            </a:r>
            <a:r>
              <a:rPr lang="en-US" sz="2000" b="1" dirty="0" smtClean="0"/>
              <a:t>benign</a:t>
            </a:r>
            <a:r>
              <a:rPr lang="en-US" sz="2000" dirty="0" smtClean="0"/>
              <a:t>, commonest soft tissue tumour of </a:t>
            </a:r>
            <a:r>
              <a:rPr lang="en-US" sz="2000" b="1" dirty="0" smtClean="0"/>
              <a:t>fat</a:t>
            </a:r>
            <a:r>
              <a:rPr lang="en-US" sz="2000" dirty="0" smtClean="0"/>
              <a:t>.</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It appears as a </a:t>
            </a:r>
            <a:r>
              <a:rPr lang="en-US" sz="2000" b="1" dirty="0" smtClean="0"/>
              <a:t>solitary, soft, movable </a:t>
            </a:r>
            <a:r>
              <a:rPr lang="en-US" sz="2000" dirty="0" smtClean="0"/>
              <a:t>and </a:t>
            </a:r>
            <a:r>
              <a:rPr lang="en-US" sz="2000" b="1" dirty="0" smtClean="0"/>
              <a:t>painless mass </a:t>
            </a:r>
            <a:r>
              <a:rPr lang="en-US" sz="2000" dirty="0" smtClean="0"/>
              <a:t>which may remain stationary or grow slowly.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Lipomas occur most often in 4</a:t>
            </a:r>
            <a:r>
              <a:rPr lang="en-US" sz="2000" baseline="30000" dirty="0" smtClean="0"/>
              <a:t>th</a:t>
            </a:r>
            <a:r>
              <a:rPr lang="en-US" sz="2000" dirty="0" smtClean="0"/>
              <a:t> to 5</a:t>
            </a:r>
            <a:r>
              <a:rPr lang="en-US" sz="2000" baseline="30000" dirty="0" smtClean="0"/>
              <a:t>th</a:t>
            </a:r>
            <a:r>
              <a:rPr lang="en-US" sz="2000" dirty="0" smtClean="0"/>
              <a:t> decades of life and are frequent in females.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They may be found at different locations in the body but most common sites are the </a:t>
            </a:r>
            <a:r>
              <a:rPr lang="en-US" sz="2000" b="1" dirty="0" smtClean="0"/>
              <a:t>subcutaneous tissues </a:t>
            </a:r>
            <a:r>
              <a:rPr lang="en-US" sz="2000" dirty="0" smtClean="0"/>
              <a:t>in the neck, back and shoulder. </a:t>
            </a:r>
          </a:p>
          <a:p>
            <a:pPr marL="457200" indent="-457200" algn="just">
              <a:buFont typeface="Arial" pitchFamily="34" charset="0"/>
              <a:buChar char="•"/>
            </a:pPr>
            <a:endParaRPr lang="en-US" sz="2000" dirty="0" smtClean="0"/>
          </a:p>
          <a:p>
            <a:pPr marL="457200" indent="-457200" algn="just">
              <a:buFont typeface="Arial" pitchFamily="34" charset="0"/>
              <a:buChar char="•"/>
            </a:pPr>
            <a:r>
              <a:rPr lang="en-US" sz="2000" dirty="0" smtClean="0"/>
              <a:t>A lipoma rarely ever transforms into liposarcoma.</a:t>
            </a:r>
            <a:endParaRPr lang="en-US" sz="2000" dirty="0"/>
          </a:p>
        </p:txBody>
      </p:sp>
    </p:spTree>
  </p:cSld>
  <p:clrMapOvr>
    <a:masterClrMapping/>
  </p:clrMapOvr>
  <p:transition spd="slow">
    <p:wipe dir="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3967</TotalTime>
  <Words>7345</Words>
  <Application>Microsoft Office PowerPoint</Application>
  <PresentationFormat>On-screen Show (4:3)</PresentationFormat>
  <Paragraphs>913</Paragraphs>
  <Slides>117</Slides>
  <Notes>6</Notes>
  <HiddenSlides>0</HiddenSlides>
  <MMClips>0</MMClips>
  <ScaleCrop>false</ScaleCrop>
  <HeadingPairs>
    <vt:vector size="4" baseType="variant">
      <vt:variant>
        <vt:lpstr>Theme</vt:lpstr>
      </vt:variant>
      <vt:variant>
        <vt:i4>1</vt:i4>
      </vt:variant>
      <vt:variant>
        <vt:lpstr>Slide Titles</vt:lpstr>
      </vt:variant>
      <vt:variant>
        <vt:i4>117</vt:i4>
      </vt:variant>
    </vt:vector>
  </HeadingPairs>
  <TitlesOfParts>
    <vt:vector size="118" baseType="lpstr">
      <vt:lpstr>Office Theme</vt:lpstr>
      <vt:lpstr>Musculoskeletal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Musculoskeletal System</dc:title>
  <dc:creator>KRISH</dc:creator>
  <cp:lastModifiedBy>Admin</cp:lastModifiedBy>
  <cp:revision>447</cp:revision>
  <dcterms:created xsi:type="dcterms:W3CDTF">2006-08-16T00:00:00Z</dcterms:created>
  <dcterms:modified xsi:type="dcterms:W3CDTF">2020-05-06T10:19:51Z</dcterms:modified>
</cp:coreProperties>
</file>

<file path=docProps/thumbnail.jpeg>
</file>